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053A-5673-4630-9A68-E00A74DA71D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86E1-9355-4DE8-BD7A-2E5F999CE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5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Вопрос в зал? Перед вами пешеходный переход?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579F0-07A9-4361-AB85-927F8E5264A7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ddmaster.ru/voditelskie-prava/kategorii-voditelskix-prav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pokoino.ru/articles/driving/vesna_na_doroge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339975" y="349091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487" y="1785926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детского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травматизма </a:t>
            </a:r>
          </a:p>
          <a:p>
            <a:pPr algn="ctr"/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84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разрешайте детям играть вблизи дорог и на проезжей части улицы.</a:t>
            </a:r>
          </a:p>
        </p:txBody>
      </p:sp>
      <p:pic>
        <p:nvPicPr>
          <p:cNvPr id="18438" name="Picture 6" descr="1063bcc57260469ee0b5041ee7a705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73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67743" y="3032671"/>
            <a:ext cx="4873625" cy="3357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2506" y="3003966"/>
            <a:ext cx="4868863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102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5184775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переходить через дорогу ребёнок должен только за руку со взрослым (за запястье)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Переходить улицу под прямым углом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Уступать дорогу транспорту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 пользоваться общественным транспортом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Кататься на велосипеде, самокате, роликовых коньках можно только на стадионах, парках и на закрытых для движения транспорта площадках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023" y="1988840"/>
            <a:ext cx="354977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2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640638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dirty="0" smtClean="0"/>
              <a:t>СОБЛЮДАТЬ ПРАВИЛА НЕОБХОДИМО И В АВТОМОБИЛЕ. </a:t>
            </a:r>
          </a:p>
        </p:txBody>
      </p:sp>
      <p:pic>
        <p:nvPicPr>
          <p:cNvPr id="19459" name="Picture 6" descr="baby-in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594100" cy="473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23850" y="1916113"/>
            <a:ext cx="460851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машине, оснащенной ремнями безопасности, перевозка детей до 12-ти лет возможна исключительно при использовании специального удерживающего устройства (автокресло или автолюлька).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9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необходимо детское автомобильное кресло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12" descr="WJjNDAtZ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096" y="1988840"/>
            <a:ext cx="3528392" cy="3528392"/>
          </a:xfrm>
          <a:prstGeom prst="rect">
            <a:avLst/>
          </a:prstGeom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8313" y="1503363"/>
            <a:ext cx="45720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водитель обязан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об установки детского кресла в случае перевозки маленьких детей. Такая необходимость обусловлена конструктивными особенностями транспортного средства. Система безопасности, которая обеспечивается штатными ремнями в любом автомобиле, является эффективной только для пассажиров ростом от 150-ти см. Если использовать такие крепежные элементы для людей ниже ростом, то ремни банально будут давить ему на шею. </a:t>
            </a:r>
          </a:p>
        </p:txBody>
      </p:sp>
    </p:spTree>
    <p:extLst>
      <p:ext uri="{BB962C8B-B14F-4D97-AF65-F5344CB8AC3E}">
        <p14:creationId xmlns:p14="http://schemas.microsoft.com/office/powerpoint/2010/main" xmlns="" val="16977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713787" cy="35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перевозить ребенка на </a:t>
            </a:r>
            <a:r>
              <a:rPr lang="ru-RU" sz="36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руках!!!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столкновения даже на небольшой скорости вес малыша увеличивается в десятки раз.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обстоятельствах удержать очень проблематично, вследствие чего маленький пассажир подвержен чрезвычайной опасности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6" name="Picture 2" descr="C:\Users\USER\Desktop\1b7cc5d98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3357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SER\Desktop\znak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776" y="3842925"/>
            <a:ext cx="28461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50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устанавливать детское 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автокресло?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268413"/>
            <a:ext cx="4968875" cy="5473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Автомобильное кресло устанавливается не только сзади, но и на переднем сидении. Такая перевозка маленьких пассажиров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запрещена!!!</a:t>
            </a:r>
            <a:endParaRPr lang="ru-RU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обязательным условием здесь является отключение подушки безопасности, которая в случае активации способна нанести существенный вред ребенку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0" name="Picture 2" descr="C:\Users\USER\Desktop\avtokreslo1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938" y="1340768"/>
            <a:ext cx="446255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363" y="4292600"/>
            <a:ext cx="4103687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подходящим местом для установки детского автомобильного кресла является центральное заднее сиденье.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является самым безопасным, поэтому идеально подойдет для перевозки юных пассажиров!</a:t>
            </a:r>
          </a:p>
        </p:txBody>
      </p:sp>
    </p:spTree>
    <p:extLst>
      <p:ext uri="{BB962C8B-B14F-4D97-AF65-F5344CB8AC3E}">
        <p14:creationId xmlns:p14="http://schemas.microsoft.com/office/powerpoint/2010/main" xmlns="" val="144703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права для управления скутера?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28596" cy="310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993" y="1556792"/>
            <a:ext cx="504056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Федерального закона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дорожного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устанавливаются следующие категории и входящие в них подкатегории транспортных средств, на управление которыми предоставляется специальное право (далее - право на управление транспортными средствами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категория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"M" - мопеды и легкие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квадрициклы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мопед (скутер) в соответствии с пунктом 1.2 ПДД является механическим транспортным средством, его водитель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при себе водительского удостоверения (пункт 2.1 ПДД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)!!!!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механического транспортного средства обязан: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32048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 по требованию сотрудников полиции передавать им,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проверки: водительское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или временное разрешение на право управления транспортным средством соответствующей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196752"/>
            <a:ext cx="496855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292" y="465313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управления мопедами и скутерами подойдут не только права категории М. Федеральный закон "О БДД" разрешает управление этими транспортными средствами при любой открытой 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категории прав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C:\Users\USER\Desktop\images%7Ccms-image-000000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863" y="1628800"/>
            <a:ext cx="367390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5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3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Водителю скутера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9552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1520" y="1628800"/>
            <a:ext cx="5122912" cy="5112568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Ехать со скоростью свыше 50 км/ч.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 и выезд на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дорогу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скоростного движения автомобилей.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груз, размеры которого будут сильно выступать за габариты скутера, мешать управлению.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Перемещаться по дороге, вблизи которой проложена велосипедная дорожка.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Поворачивать налево или делать разворот на дорогах, на которых более одной полосы в одну сторону.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Транспортировать пассажиров, которым больше 7 лет.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Буксировать мопед.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Протискиваться в пробке между медленно идущими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foto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234" y="1556792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0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840537" cy="1009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quarter" idx="4294967295"/>
          </p:nvPr>
        </p:nvSpPr>
        <p:spPr>
          <a:xfrm>
            <a:off x="842963" y="4572000"/>
            <a:ext cx="8105775" cy="2016125"/>
          </a:xfrm>
          <a:prstGeom prst="rect">
            <a:avLst/>
          </a:prstGeom>
        </p:spPr>
        <p:txBody>
          <a:bodyPr/>
          <a:lstStyle/>
          <a:p>
            <a:pPr marL="80963" indent="0"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Покупая скутер своему несовершеннолетнему ребенку, Вы подвергаете его жизнь и здоровье опасности. Разумеется, не осознанно. Но задумайтесь. Не пожалеете ли Вы об этом после. Ведь Ваш «добрый подарок» может оказаться для ребенка последним…</a:t>
            </a:r>
          </a:p>
        </p:txBody>
      </p:sp>
      <p:pic>
        <p:nvPicPr>
          <p:cNvPr id="3074" name="Picture 2" descr="C:\Users\USER\Desktop\49c4e6c0aeffc331d33173254fc70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3603"/>
            <a:ext cx="6696744" cy="357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320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Профилактика детского </a:t>
            </a:r>
            <a:br>
              <a:rPr lang="ru-RU" sz="3600" dirty="0" smtClean="0"/>
            </a:br>
            <a:r>
              <a:rPr lang="ru-RU" sz="3600" dirty="0" smtClean="0"/>
              <a:t>дорожно-транспортного травматизма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Уважаемые родители!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Обратите внимание на то, что в период </a:t>
            </a:r>
            <a:r>
              <a:rPr lang="ru-RU" sz="2400" b="1" dirty="0">
                <a:solidFill>
                  <a:srgbClr val="FF0000"/>
                </a:solidFill>
              </a:rPr>
              <a:t>летних каникул </a:t>
            </a:r>
            <a:r>
              <a:rPr lang="ru-RU" sz="2400" b="1" dirty="0" smtClean="0">
                <a:solidFill>
                  <a:srgbClr val="FF0000"/>
                </a:solidFill>
              </a:rPr>
              <a:t>увеличивается количество ДДТТ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(с середины мая до середины июня и с середины августа до середины сентября)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начале лета учебный год только закончился,  наши дети ждут, когда их увезут на дачу, отправят в лагерь  или они отправятся в долгожданный отпуск вместе с родителями, в связи с этим большинство детей остаются без надзора взрослых, поэтому количество ДТП с участием детей и подростков возрастает!</a:t>
            </a:r>
          </a:p>
          <a:p>
            <a:pPr marL="0" indent="0">
              <a:buNone/>
            </a:pPr>
            <a:r>
              <a:rPr lang="ru-RU" sz="1800" dirty="0" smtClean="0"/>
              <a:t>	Последние две недели августа особенно критичный момент, так как все вернулись после каникул: родители массово отправляются с детьми за покупками, дети только вернулись в город, резко увеличивается количество транспортных средств, правила дорожного движения в период отдыха забываются, внимание рассеивается, мы чувствуем себя расслабленными и отдохнувшими</a:t>
            </a:r>
            <a:r>
              <a:rPr lang="ru-RU" sz="1800" dirty="0"/>
              <a:t> </a:t>
            </a:r>
            <a:r>
              <a:rPr lang="ru-RU" sz="1800" dirty="0" smtClean="0"/>
              <a:t>и именно  эти причины ведут к ДТП.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448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450"/>
            <a:ext cx="4465166" cy="7207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581525"/>
            <a:ext cx="7991475" cy="20494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alt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altLang="ru-RU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Велосипед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иметь исправные тормоз, руль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оборудован спереди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фонарем или фарой (для движения в темное время суток и в условиях недостаточной видимости) белого цвета, сзади –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фонарем красного цвета, а с каждой боковой стороны —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оранжевого или красного цвета.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0033332_1392796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38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496944" cy="112553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  для велосипедистов</a:t>
            </a:r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4005263"/>
            <a:ext cx="8208962" cy="23034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двигаться по велосипедной дорожке, 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– по крайней правой полосе проезжей части в один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ряд.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Выезжать до 14 лет на проезжую часть запрещено!!!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Переезжать проезжую часть на велосипеде запрещено!!! </a:t>
            </a:r>
            <a:endParaRPr lang="ru-RU" alt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1125"/>
            <a:ext cx="345598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rekvizit.info/wp-content/uploads/2015/11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839" y="1275030"/>
            <a:ext cx="3481578" cy="260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644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6664" cy="111636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безопасности при езде на велосипеде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341438"/>
            <a:ext cx="5616575" cy="41036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Без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руль не садиться!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подобранный велосипед (в соответствии с ростом, возрастом и полом ребенка).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Ездить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движения, а не против него.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Исправность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уход за колесами, цепью, педалями, рулем (сначала следят родители, постепенно приучая детей ухаживать за транспортным средством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сиденья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такой,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человек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нормально дотянуться прямой ногой до педали в нижнем положении, но при этом ступня его должна стоять на ней средней частью.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913" y="5516563"/>
            <a:ext cx="7056437" cy="1201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Рама велосипеда должна быть хотя бы </a:t>
            </a:r>
            <a:r>
              <a:rPr lang="ru-RU" b="1" i="1" dirty="0">
                <a:solidFill>
                  <a:srgbClr val="FF0000"/>
                </a:solidFill>
              </a:rPr>
              <a:t>на 7 см ниже, чем высота паха </a:t>
            </a:r>
            <a:r>
              <a:rPr lang="ru-RU" b="1" dirty="0">
                <a:solidFill>
                  <a:srgbClr val="FF0000"/>
                </a:solidFill>
              </a:rPr>
              <a:t>стоящего на земле ребенка. Такая мера предосторожности поможет предотвратить опасные травмы паховой области!!!</a:t>
            </a:r>
          </a:p>
        </p:txBody>
      </p:sp>
      <p:pic>
        <p:nvPicPr>
          <p:cNvPr id="6146" name="Picture 2" descr="C:\Users\USER\Desktop\depositphotos_9932159-stock-illustration-riding-a-bi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85054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442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551613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Ребенок раз и навсегда должен уяснить: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460500"/>
            <a:ext cx="5545137" cy="480060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Велосипед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транспортное средство, а не игрушка. 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Лихачить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нем,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катаясь в пешеходных зонах,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падение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велосипеда может привести не только к появлению ссадин на руках и ногах, но и к </a:t>
            </a:r>
            <a:r>
              <a:rPr lang="ru-RU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головы и мозга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очень опасны.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Ездить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велосипеде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пассажиром запрещено детям до 14 лет. Железный конь не рассчитан на дополнительный вес пассажира, он будет менее устойчивым, им будет сложнее управлять, что влияет на безопасность движения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USER\Desktop\children-cyc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 descr="C:\Users\USER\Desktop\50900_Puatniskay_2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879725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854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9fa3b28410e91e08086c75c09046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471987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Катафоты (</a:t>
            </a:r>
            <a:r>
              <a:rPr lang="ru-RU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фликеры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для велосипедистов и для пешеходов!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06" y="4703763"/>
            <a:ext cx="861059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Убедитесь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 том, что вы заметны на дороге для автомобилистов и других участников движения.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Фара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 светоотражатели со всех сторон необходимы              при движении в темное время суток. </a:t>
            </a:r>
          </a:p>
        </p:txBody>
      </p:sp>
    </p:spTree>
    <p:extLst>
      <p:ext uri="{BB962C8B-B14F-4D97-AF65-F5344CB8AC3E}">
        <p14:creationId xmlns:p14="http://schemas.microsoft.com/office/powerpoint/2010/main" xmlns="" val="378829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6484"/>
            <a:ext cx="3466728" cy="1143000"/>
          </a:xfrm>
        </p:spPr>
        <p:txBody>
          <a:bodyPr/>
          <a:lstStyle/>
          <a:p>
            <a:r>
              <a:rPr lang="ru-RU" b="1" dirty="0" smtClean="0"/>
              <a:t>МЫ МОЖЕМ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62402"/>
            <a:ext cx="3816424" cy="4918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БЕЗОПАСНОСТИ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 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СВЕТООТРАЖАЮЩИЕ ЭЛЕМЕНТЫ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ПО ПДД И Т.П.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133"/>
            <a:ext cx="487283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Овал 5"/>
          <p:cNvSpPr/>
          <p:nvPr/>
        </p:nvSpPr>
        <p:spPr>
          <a:xfrm>
            <a:off x="1087410" y="332656"/>
            <a:ext cx="2952328" cy="15841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САМИ</a:t>
            </a:r>
            <a:endParaRPr lang="ru-RU"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62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21500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ПОМНИТЕ, ДОРОГИЕ РОДИТЕЛИ</a:t>
            </a:r>
            <a:endParaRPr lang="ru-RU" dirty="0"/>
          </a:p>
        </p:txBody>
      </p:sp>
      <p:pic>
        <p:nvPicPr>
          <p:cNvPr id="45059" name="Picture 2" descr="C:\Users\USER\Desktop\hqdefaul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" t="12660" r="4507" b="13541"/>
          <a:stretch>
            <a:fillRect/>
          </a:stretch>
        </p:blipFill>
        <p:spPr>
          <a:xfrm>
            <a:off x="1908175" y="1520825"/>
            <a:ext cx="5984875" cy="3959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6863" y="5445125"/>
            <a:ext cx="6913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Verdana" pitchFamily="34" charset="0"/>
              </a:rPr>
              <a:t>БЕРЕГИТЕ СЕБЯ И СВОИХ БЛИЗКИХ!!!</a:t>
            </a:r>
          </a:p>
        </p:txBody>
      </p:sp>
    </p:spTree>
    <p:extLst>
      <p:ext uri="{BB962C8B-B14F-4D97-AF65-F5344CB8AC3E}">
        <p14:creationId xmlns:p14="http://schemas.microsoft.com/office/powerpoint/2010/main" xmlns="" val="370544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5128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детей в дорожном движении.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628775"/>
            <a:ext cx="5338762" cy="49244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– физически и психологически не в силах полно воспринимать, а значит, и анализировать ситуацию дороги и учитывать возникающие опасности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 descr="C:\Users\USER\Desktop\74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85613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0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5688012" cy="6553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Обзор ребенком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окружающей обстановки ограничен его ростом.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Ребёнок не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 способен понимать символику дорожных знаков.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Трудность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идентификации (различия) звуковых сигналов.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Интеллектуальные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функции формируются постепенно.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Поле зрения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30% меньше, чем у взрослых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54% детей четырех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лет, 45% пяти лет и 32% шести лет уверены в возможности мгновенной остановки автомобиля в случае опасности.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Дети иначе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переходят дорогу, чем взрослые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Детям трудно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одновременно совершать переход и осуществлять наблюдение со стороны, следовательно фактор риска возрастает.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50% матерей </a:t>
            </a:r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считают, что их 5-6ие дети могут самостоятельно переходить улицу с интенсивным движением</a:t>
            </a:r>
          </a:p>
        </p:txBody>
      </p:sp>
      <p:pic>
        <p:nvPicPr>
          <p:cNvPr id="27650" name="Picture 2" descr="C:\Users\USER\Desktop\deti-peshekh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4664"/>
            <a:ext cx="335364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car-to-x-bmw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8522"/>
            <a:ext cx="3353649" cy="25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2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404813"/>
            <a:ext cx="4897438" cy="6264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 детей большое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оказывают эмоции (радость, удивление, интерес)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Привычка выбегать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предмета, мешающего обзору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Привычка отступить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отшатнуться, отпрыгнуть, не поглядев заранее назад.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Влияние окружения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Чрезмерная подвижность детей.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На улице с интенсивным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движением, испытывают страх.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Каждая пропущенная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 трудная победа над своим желанием не ждать и перебежать улицу.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Не могут определить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габариты автомобиля.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Вырывается из рук взрослых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Подражание взрослым.</a:t>
            </a:r>
          </a:p>
          <a:p>
            <a:pPr marL="45720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 startAt="14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068_37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336"/>
            <a:ext cx="30693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p071218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402" y="2439227"/>
            <a:ext cx="3096344" cy="22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22975" y="2541588"/>
            <a:ext cx="2879725" cy="196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22975" y="2541588"/>
            <a:ext cx="2846388" cy="2049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C:\Users\USER\Desktop\depositphotos_19665977-Imptatient-Boy-with-his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7891"/>
            <a:ext cx="3240360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23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 знать что могут сами дети: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052513"/>
            <a:ext cx="8280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3-4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отличить движущуюся машину от стоящей на месте. О тормозном пути он ещё представления не имеет. Он уверен, что машина может остановиться мгновенно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6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большинство детей не сумеют определить, что движется быстрее: велосипед или спортивная машина;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НАЧИНАЯ с 7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более уверенно отличить правую сторону дороги от левой.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9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113"/>
            <a:ext cx="5126038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НАЧИНАЯ с </a:t>
            </a:r>
            <a:r>
              <a:rPr lang="ru-RU" altLang="ru-RU" sz="3200" b="1">
                <a:solidFill>
                  <a:schemeClr val="tx2"/>
                </a:solidFill>
                <a:latin typeface="Verdana" pitchFamily="34" charset="0"/>
              </a:rPr>
              <a:t>8</a:t>
            </a: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 лет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уже могут реагировать мгновенно, то есть тут же останавливаться на оклик;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уже наполовину опытные пешеходы;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определить, откуда доносится шум;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учатся понимать связь между величиной предмета, его удалённостью и временем. Они усваивают, что автомобиль кажется тем больше, чем ближе он находится;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отказываться от начатого действия, то есть, ступив на проезжую часть, вновь вернуться на тротуар;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но они по прежнему не могут распознавать чреватые опасностью ситуации.</a:t>
            </a:r>
          </a:p>
        </p:txBody>
      </p:sp>
      <p:pic>
        <p:nvPicPr>
          <p:cNvPr id="14341" name="Picture 5" descr="1674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3" b="3833"/>
          <a:stretch/>
        </p:blipFill>
        <p:spPr bwMode="auto">
          <a:xfrm>
            <a:off x="5148263" y="332656"/>
            <a:ext cx="3852243" cy="337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566e229940055_eyJ3Ijo1NjF9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789039"/>
            <a:ext cx="3852243" cy="302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5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8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5159" y="188640"/>
            <a:ext cx="8739329" cy="151216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>
                <a:latin typeface="Arial Black" pitchFamily="34" charset="0"/>
              </a:rPr>
              <a:t>Важно чтобы родители были примером для детей в соблюдении правил дорожного движения.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475297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спешите, переходите дорогу размеренным шагом.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Выходя на проезжую часть дороги, прекратите разговаривать - ребёнок должен привыкнуть, что при переходе дороги нужно сосредоточиться.</a:t>
            </a:r>
          </a:p>
        </p:txBody>
      </p:sp>
      <p:pic>
        <p:nvPicPr>
          <p:cNvPr id="15366" name="Picture 6" descr="1315465619_vozmi-rebenka-za-r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5290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07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Не переходите дорогу на красный или жёлтый сигнал светофора.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Переходите дорогу только в местах, обозначенных дорожным знаком "Пешеходный переход".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</p:txBody>
      </p:sp>
      <p:pic>
        <p:nvPicPr>
          <p:cNvPr id="17415" name="Picture 7" descr="2_94146296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769" y="2852936"/>
            <a:ext cx="4320480" cy="382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v_abakane_pensionerku_sbili_na_peshehodnom_pereh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14663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461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1343</Words>
  <Application>Microsoft Office PowerPoint</Application>
  <PresentationFormat>Экран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Профилактика детского  дорожно-транспортного травматизма  </vt:lpstr>
      <vt:lpstr>Психология детей в дорожном движении.</vt:lpstr>
      <vt:lpstr>Слайд 4</vt:lpstr>
      <vt:lpstr>Слайд 5</vt:lpstr>
      <vt:lpstr>Слайд 6</vt:lpstr>
      <vt:lpstr>Слайд 7</vt:lpstr>
      <vt:lpstr>Важно чтобы родители были примером для детей в соблюдении правил дорожного движения. </vt:lpstr>
      <vt:lpstr>Слайд 9</vt:lpstr>
      <vt:lpstr>Слайд 10</vt:lpstr>
      <vt:lpstr>Слайд 11</vt:lpstr>
      <vt:lpstr>СОБЛЮДАТЬ ПРАВИЛА НЕОБХОДИМО И В АВТОМОБИЛЕ. </vt:lpstr>
      <vt:lpstr>Для чего необходимо детское автомобильное кресло?  </vt:lpstr>
      <vt:lpstr>Слайд 14</vt:lpstr>
      <vt:lpstr>Где лучше всего устанавливать детское автокресло? </vt:lpstr>
      <vt:lpstr>Нужны ли права для управления скутера?</vt:lpstr>
      <vt:lpstr>Водитель механического транспортного средства обязан:</vt:lpstr>
      <vt:lpstr>Водителю скутера</vt:lpstr>
      <vt:lpstr>Уважаемые родители!!!</vt:lpstr>
      <vt:lpstr>Велосипеды</vt:lpstr>
      <vt:lpstr>Правила дорожного движения  для велосипедистов </vt:lpstr>
      <vt:lpstr>Принципы безопасности при езде на велосипеде</vt:lpstr>
      <vt:lpstr>Ребенок раз и навсегда должен уяснить:</vt:lpstr>
      <vt:lpstr>Катафоты (фликеры) для велосипедистов и для пешеходов!</vt:lpstr>
      <vt:lpstr>МЫ МОЖЕМ</vt:lpstr>
      <vt:lpstr>ПОМНИТЕ, ДОРОГИЕ РОДИТЕЛИ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</dc:creator>
  <cp:lastModifiedBy>СОШ №43</cp:lastModifiedBy>
  <cp:revision>12</cp:revision>
  <dcterms:created xsi:type="dcterms:W3CDTF">2017-05-19T09:46:02Z</dcterms:created>
  <dcterms:modified xsi:type="dcterms:W3CDTF">2021-04-08T17:58:05Z</dcterms:modified>
</cp:coreProperties>
</file>