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3" r:id="rId48"/>
    <p:sldId id="302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4EAAC08-64EA-4CEC-8DE0-20ACC01899A7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BD51DD-4921-49E3-BEAC-B92CF97ADD5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работы школы за 2023-2024 учебный год</a:t>
            </a:r>
            <a:endParaRPr lang="ru-RU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928934"/>
            <a:ext cx="3984631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4-х классах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u="sng" dirty="0" smtClean="0"/>
              <a:t>Анализ результатов по русскому языку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2" y="2071678"/>
          <a:ext cx="8215370" cy="2243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</a:tblGrid>
              <a:tr h="688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 списку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успеваемости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каче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ства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91,18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64,71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52,35</a:t>
                      </a:r>
                    </a:p>
                  </a:txBody>
                  <a:tcPr marL="0" marR="0" marT="0" marB="0"/>
                </a:tc>
              </a:tr>
              <a:tr h="24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88,46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69,23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55,85</a:t>
                      </a:r>
                    </a:p>
                  </a:txBody>
                  <a:tcPr marL="0" marR="0" marT="0" marB="0"/>
                </a:tc>
              </a:tr>
              <a:tr h="24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93,75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68,78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60,75</a:t>
                      </a:r>
                    </a:p>
                  </a:txBody>
                  <a:tcPr marL="0" marR="0" marT="0" marB="0"/>
                </a:tc>
              </a:tr>
              <a:tr h="24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56,8</a:t>
                      </a:r>
                    </a:p>
                  </a:txBody>
                  <a:tcPr marL="0" marR="0" marT="0" marB="0"/>
                </a:tc>
              </a:tr>
              <a:tr h="24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90,98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65,57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56,39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5" y="4417382"/>
          <a:ext cx="8215368" cy="2287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24"/>
                <a:gridCol w="1173624"/>
                <a:gridCol w="1173624"/>
                <a:gridCol w="1173624"/>
                <a:gridCol w="1173624"/>
                <a:gridCol w="1173624"/>
                <a:gridCol w="1173624"/>
              </a:tblGrid>
              <a:tr h="1643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64,7%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8,8%</a:t>
                      </a:r>
                    </a:p>
                  </a:txBody>
                  <a:tcPr marL="68580" marR="68580" marT="0" marB="0"/>
                </a:tc>
              </a:tr>
              <a:tr h="34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7,4%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59,2%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14,%</a:t>
                      </a:r>
                    </a:p>
                  </a:txBody>
                  <a:tcPr marL="68580" marR="68580" marT="0" marB="0"/>
                </a:tc>
              </a:tr>
              <a:tr h="34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51,6%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3,2%</a:t>
                      </a:r>
                    </a:p>
                  </a:txBody>
                  <a:tcPr marL="68580" marR="68580" marT="0" marB="0"/>
                </a:tc>
              </a:tr>
              <a:tr h="34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16,6%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43,3%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</a:tr>
              <a:tr h="343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10,66%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54,92%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9,02%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Анализ </a:t>
            </a:r>
            <a:r>
              <a:rPr lang="ru-RU" b="1" u="sng" dirty="0" smtClean="0"/>
              <a:t>результатов по математике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000108"/>
          <a:ext cx="8504240" cy="2570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списку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успеваемости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качества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87,1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70,97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57,94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57,2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93,55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64,52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52,77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90,63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57,25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90,32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66,94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56,29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85918" y="3643314"/>
          <a:ext cx="6095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6,4%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9,3%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1445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Анализ результатов по окружающему миру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6" y="1285860"/>
          <a:ext cx="8286800" cy="2570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0"/>
                <a:gridCol w="828680"/>
                <a:gridCol w="828680"/>
                <a:gridCol w="828680"/>
                <a:gridCol w="828680"/>
                <a:gridCol w="828680"/>
                <a:gridCol w="828680"/>
                <a:gridCol w="828680"/>
                <a:gridCol w="828680"/>
                <a:gridCol w="82868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 списку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спеваемости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качества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93,1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65,52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55,45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93,55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64,52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55,1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93,33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73,33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56,4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90,63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59,38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54,13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92,62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65,57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55,25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6" y="3929066"/>
          <a:ext cx="8286803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829"/>
                <a:gridCol w="1183829"/>
                <a:gridCol w="1183829"/>
                <a:gridCol w="1183829"/>
                <a:gridCol w="1183829"/>
                <a:gridCol w="1183829"/>
                <a:gridCol w="1183829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3,3%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1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8%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Вторая ступень обучения (5-9 классы).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u="sng" dirty="0" smtClean="0"/>
              <a:t>Входной контроль:</a:t>
            </a:r>
            <a:endParaRPr lang="ru-RU" dirty="0" smtClean="0"/>
          </a:p>
          <a:p>
            <a:r>
              <a:rPr lang="ru-RU" b="1" u="sng" dirty="0" smtClean="0"/>
              <a:t>Математика: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62" y="2571744"/>
          <a:ext cx="857256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857256"/>
                <a:gridCol w="785814"/>
                <a:gridCol w="92869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5абв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6абв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7абв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8абв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9абв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Джанаева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Н.А.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По русскому языку: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93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2"/>
                <a:gridCol w="987643"/>
                <a:gridCol w="571504"/>
                <a:gridCol w="642942"/>
                <a:gridCol w="642942"/>
                <a:gridCol w="642942"/>
                <a:gridCol w="571504"/>
                <a:gridCol w="642942"/>
                <a:gridCol w="642942"/>
                <a:gridCol w="2733667"/>
              </a:tblGrid>
              <a:tr h="58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писавших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% усп-ти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% кач-ва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СОУ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41/33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Парастаева И.Ю.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36/28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39/34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Попова В.М.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Марзоева С.Ю.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Марзоева С.Ю.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33/25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35/26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33/24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Попова В.М,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31/22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40/27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38/21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28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40/24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Парастаева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И.Ю.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Промежуточный контроль: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 математике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143116"/>
          <a:ext cx="8572560" cy="451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  <a:gridCol w="642942"/>
                <a:gridCol w="714380"/>
                <a:gridCol w="642942"/>
                <a:gridCol w="642942"/>
                <a:gridCol w="785818"/>
                <a:gridCol w="642942"/>
                <a:gridCol w="642942"/>
                <a:gridCol w="2143140"/>
              </a:tblGrid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0" spc="75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i="1" spc="75">
                        <a:solidFill>
                          <a:srgbClr val="4F81BD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Джанаева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Н.А.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500174"/>
          <a:ext cx="8715440" cy="507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544"/>
                <a:gridCol w="871544"/>
                <a:gridCol w="871544"/>
                <a:gridCol w="871544"/>
                <a:gridCol w="871544"/>
                <a:gridCol w="500064"/>
                <a:gridCol w="928694"/>
                <a:gridCol w="928694"/>
                <a:gridCol w="571504"/>
                <a:gridCol w="1428764"/>
              </a:tblGrid>
              <a:tr h="44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писавших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41/28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Парастаева И.Ю.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38/28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39/33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Попова В.М.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33/28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33/26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Попова В.М.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31/24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 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40/38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Ходова Ю.А.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 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38/34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Абаева Р.А.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 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40/39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Парастаева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И.Ю.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57224" y="285728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По русскому языку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1271574"/>
          </a:xfrm>
        </p:spPr>
        <p:txBody>
          <a:bodyPr>
            <a:normAutofit/>
          </a:bodyPr>
          <a:lstStyle/>
          <a:p>
            <a:r>
              <a:rPr lang="ru-RU" b="1" dirty="0" smtClean="0"/>
              <a:t>по физике: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711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 химии: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376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работу писали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Зигоева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В.В.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 информатике: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711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Уригаева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А-М.М.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6205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Мониторинг повышения квалификации педагогов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2000240"/>
          <a:ext cx="8929752" cy="464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292"/>
                <a:gridCol w="1488292"/>
                <a:gridCol w="1488292"/>
                <a:gridCol w="1488292"/>
                <a:gridCol w="1488292"/>
                <a:gridCol w="1488292"/>
              </a:tblGrid>
              <a:tr h="1237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Учебные годы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учителей, имеющих высшую категорию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учителей, имеющих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 категорию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учителей, имеющих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соответствие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% имеющих высшую, 1 категории и соответствие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2015-2016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2016-2017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2021-2022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2022-2023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</a:tr>
              <a:tr h="362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2023-2024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Итоговый контроль: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по русскому языку: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2106465"/>
          <a:ext cx="8501124" cy="461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"/>
                <a:gridCol w="1214446"/>
                <a:gridCol w="607224"/>
                <a:gridCol w="642942"/>
                <a:gridCol w="714380"/>
                <a:gridCol w="642942"/>
                <a:gridCol w="857256"/>
                <a:gridCol w="785818"/>
                <a:gridCol w="642942"/>
                <a:gridCol w="1785951"/>
              </a:tblGrid>
              <a:tr h="370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писавших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% усп-ти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r>
                        <a:rPr lang="ru-RU" sz="1200" b="1" dirty="0" err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СОУ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40/36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Парастаева И.Ю.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37/32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39/31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Попова В.М.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Марзоева С.Ю.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Марзоева С.Ю.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34/21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33/20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307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32/27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Попова В.М,</a:t>
                      </a:r>
                    </a:p>
                  </a:txBody>
                  <a:tcPr marL="68580" marR="68580" marT="0" marB="0"/>
                </a:tc>
              </a:tr>
              <a:tr h="307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31/25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Беслекоева С.Ю.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40/35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Ходова Ю.А.</a:t>
                      </a:r>
                    </a:p>
                  </a:txBody>
                  <a:tcPr marL="68580" marR="68580" marT="0" marB="0"/>
                </a:tc>
              </a:tr>
              <a:tr h="27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38/33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307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40/38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Парастаева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И.Ю.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 математике: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357298"/>
          <a:ext cx="8699530" cy="4991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953"/>
                <a:gridCol w="869953"/>
                <a:gridCol w="869953"/>
                <a:gridCol w="869953"/>
                <a:gridCol w="869953"/>
                <a:gridCol w="869953"/>
                <a:gridCol w="869953"/>
                <a:gridCol w="869953"/>
                <a:gridCol w="596899"/>
                <a:gridCol w="1143007"/>
              </a:tblGrid>
              <a:tr h="34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Новикова И.В.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Бритаева Л.И.</a:t>
                      </a:r>
                    </a:p>
                  </a:txBody>
                  <a:tcPr marL="68580" marR="68580" marT="0" marB="0"/>
                </a:tc>
              </a:tr>
              <a:tr h="30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0" spc="75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i="1" spc="75">
                        <a:solidFill>
                          <a:srgbClr val="4F81BD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Джанаева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Н.А.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 физике: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/>
          </a:bodyPr>
          <a:lstStyle/>
          <a:p>
            <a:r>
              <a:rPr lang="ru-RU" b="1" dirty="0" smtClean="0"/>
              <a:t>по химии: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500174"/>
          <a:ext cx="850424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Зигоева В.В.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Зигоева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В.В.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txBody>
          <a:bodyPr>
            <a:normAutofit/>
          </a:bodyPr>
          <a:lstStyle/>
          <a:p>
            <a:r>
              <a:rPr lang="ru-RU" b="1" dirty="0" smtClean="0"/>
              <a:t>по информатике: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Уригаева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А-М.М.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5-8-х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Русский язык: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8" y="2000246"/>
          <a:ext cx="8643999" cy="4588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857"/>
                <a:gridCol w="1234857"/>
                <a:gridCol w="1234857"/>
                <a:gridCol w="1234857"/>
                <a:gridCol w="1234857"/>
                <a:gridCol w="1234857"/>
                <a:gridCol w="1234857"/>
              </a:tblGrid>
              <a:tr h="3277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5-8-х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Математика: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8" y="2000246"/>
          <a:ext cx="8643999" cy="2294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857"/>
                <a:gridCol w="1234857"/>
                <a:gridCol w="1234857"/>
                <a:gridCol w="1234857"/>
                <a:gridCol w="1234857"/>
                <a:gridCol w="1234857"/>
                <a:gridCol w="1234857"/>
              </a:tblGrid>
              <a:tr h="327751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уровни выполнения работы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Высокий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Средний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Низкий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en-US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5-8-х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 Физика: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8" y="2000246"/>
          <a:ext cx="8643999" cy="196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857"/>
                <a:gridCol w="1234857"/>
                <a:gridCol w="1234857"/>
                <a:gridCol w="1234857"/>
                <a:gridCol w="1234857"/>
                <a:gridCol w="1234857"/>
                <a:gridCol w="1234857"/>
              </a:tblGrid>
              <a:tr h="327751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                                     уровни выполнения работы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Высокий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Средний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Низкий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30492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5-8-х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  Биология: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8" y="2000246"/>
          <a:ext cx="8643999" cy="262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857"/>
                <a:gridCol w="1234857"/>
                <a:gridCol w="1234857"/>
                <a:gridCol w="1234857"/>
                <a:gridCol w="1234857"/>
                <a:gridCol w="1234857"/>
                <a:gridCol w="1234857"/>
              </a:tblGrid>
              <a:tr h="3277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5-8-х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 География</a:t>
            </a:r>
            <a:r>
              <a:rPr lang="ru-RU" b="1" dirty="0" smtClean="0"/>
              <a:t>: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Химия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8" y="2000246"/>
          <a:ext cx="8643999" cy="1638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857"/>
                <a:gridCol w="1234857"/>
                <a:gridCol w="1234857"/>
                <a:gridCol w="1234857"/>
                <a:gridCol w="1234857"/>
                <a:gridCol w="1234857"/>
                <a:gridCol w="1234857"/>
              </a:tblGrid>
              <a:tr h="3277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6аб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0" y="4714884"/>
          <a:ext cx="871544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63"/>
                <a:gridCol w="1245063"/>
                <a:gridCol w="1245063"/>
                <a:gridCol w="1245063"/>
                <a:gridCol w="1245063"/>
                <a:gridCol w="1245063"/>
                <a:gridCol w="1245063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Кол.чел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Анализ кадрового состава по стажу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Анализ кадрового состава по возрасту</a:t>
            </a:r>
          </a:p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301625" y="2471738"/>
          <a:ext cx="404177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259"/>
                <a:gridCol w="1347259"/>
                <a:gridCol w="1347259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Стаж работы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2023-2024 учебный год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 5 лет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5-10 лет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10-20 лет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Свыше 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714877" y="2436488"/>
          <a:ext cx="4214841" cy="3921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763"/>
                <a:gridCol w="1323763"/>
                <a:gridCol w="1567315"/>
              </a:tblGrid>
              <a:tr h="30356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Возраст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2023-2024 учебный год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 %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до 25 лет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25-30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30-35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35-40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40-45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45-50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50-55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55-60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Свыше60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</a:tr>
              <a:tr h="328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5-8-х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285860"/>
          <a:ext cx="8643999" cy="2294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857"/>
                <a:gridCol w="1234857"/>
                <a:gridCol w="1234857"/>
                <a:gridCol w="1234857"/>
                <a:gridCol w="1234857"/>
                <a:gridCol w="1234857"/>
                <a:gridCol w="1234857"/>
              </a:tblGrid>
              <a:tr h="32775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уровни выполнения работы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Высокий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Средний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Низкий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5абв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6аб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327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4262120"/>
          <a:ext cx="8715441" cy="2381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63"/>
                <a:gridCol w="1245063"/>
                <a:gridCol w="1245063"/>
                <a:gridCol w="1245063"/>
                <a:gridCol w="1245063"/>
                <a:gridCol w="1245063"/>
                <a:gridCol w="1245063"/>
              </a:tblGrid>
              <a:tr h="34022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уровни выполнения работы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Высокий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Средний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Низкий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34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5абвг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</a:tr>
              <a:tr h="34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6аб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</a:tr>
              <a:tr h="34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34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5720" y="3857628"/>
            <a:ext cx="1345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История: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Анализ всероссийских проверочных работ (ВПР) в 5-8-х классах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503920" cy="4572000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2071678"/>
          <a:ext cx="8715441" cy="20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63"/>
                <a:gridCol w="1245063"/>
                <a:gridCol w="1245063"/>
                <a:gridCol w="1245063"/>
                <a:gridCol w="1245063"/>
                <a:gridCol w="1245063"/>
                <a:gridCol w="1245063"/>
              </a:tblGrid>
              <a:tr h="34022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уровни выполнения работы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Высокий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Средний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Низкий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Кол-во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34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34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</a:tr>
              <a:tr h="34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4282" y="1571612"/>
            <a:ext cx="2449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 Обществознание: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3657608"/>
          </a:xfrm>
        </p:spPr>
        <p:txBody>
          <a:bodyPr/>
          <a:lstStyle/>
          <a:p>
            <a:pPr lvl="0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рамках промежуточной аттестации в конце года в школе провели экзамены по осетинскому языку.  </a:t>
            </a:r>
            <a: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928926" y="642918"/>
          <a:ext cx="6000795" cy="5429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534"/>
                <a:gridCol w="329993"/>
                <a:gridCol w="576264"/>
                <a:gridCol w="576264"/>
                <a:gridCol w="576264"/>
                <a:gridCol w="576264"/>
                <a:gridCol w="576264"/>
                <a:gridCol w="576264"/>
                <a:gridCol w="576264"/>
                <a:gridCol w="814420"/>
              </a:tblGrid>
              <a:tr h="15808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ФИО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учителя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Кол-во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сдававших экзамен</a:t>
                      </a: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Успеваемость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знаний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4276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«5»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«4»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«3»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«2»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Тибилова М.А.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Тибилова М.А.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Тибилова М.А.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77</a:t>
                      </a:r>
                    </a:p>
                  </a:txBody>
                  <a:tcPr marL="68580" marR="68580" marT="0" marB="0"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Тедеева А.Т.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82</a:t>
                      </a:r>
                    </a:p>
                  </a:txBody>
                  <a:tcPr marL="68580" marR="68580" marT="0" marB="0"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Тедеева А.Т.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78</a:t>
                      </a:r>
                    </a:p>
                  </a:txBody>
                  <a:tcPr marL="68580" marR="68580" marT="0" marB="0"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Тедеева А.Т.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87</a:t>
                      </a:r>
                    </a:p>
                  </a:txBody>
                  <a:tcPr marL="68580" marR="68580" marT="0" marB="0"/>
                </a:tc>
              </a:tr>
              <a:tr h="42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82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Третья ступень обучения (10, 11 классы)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071546"/>
            <a:ext cx="8503920" cy="5643602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sz="1800" b="1" u="sng" dirty="0" smtClean="0"/>
              <a:t>Входной контроль</a:t>
            </a:r>
            <a:r>
              <a:rPr lang="ru-RU" sz="1800" b="1" u="sng" dirty="0" smtClean="0"/>
              <a:t>:</a:t>
            </a:r>
          </a:p>
          <a:p>
            <a:r>
              <a:rPr lang="ru-RU" b="1" dirty="0" smtClean="0"/>
              <a:t> </a:t>
            </a:r>
            <a:r>
              <a:rPr lang="ru-RU" sz="1600" b="1" dirty="0" smtClean="0"/>
              <a:t>по математике</a:t>
            </a:r>
            <a:endParaRPr lang="ru-RU" sz="1600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по </a:t>
            </a:r>
            <a:r>
              <a:rPr lang="ru-RU" sz="1600" b="1" dirty="0" smtClean="0"/>
              <a:t>русскому языку</a:t>
            </a:r>
            <a:r>
              <a:rPr lang="ru-RU" sz="1600" b="1" dirty="0" smtClean="0"/>
              <a:t>:</a:t>
            </a:r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По физике</a:t>
            </a:r>
            <a:endParaRPr lang="ru-RU" sz="16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071678"/>
          <a:ext cx="828681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Джанаева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Н.А.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643314"/>
          <a:ext cx="8358250" cy="1183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442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Парастаева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И.Ю.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5357826"/>
          <a:ext cx="828681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Третья ступень обучения (10, 11 классы)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071546"/>
            <a:ext cx="8503920" cy="5643602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sz="1800" b="1" u="sng" dirty="0" smtClean="0"/>
              <a:t>Промежуточный контроль</a:t>
            </a:r>
            <a:r>
              <a:rPr lang="ru-RU" sz="1800" b="1" u="sng" dirty="0" smtClean="0"/>
              <a:t>:</a:t>
            </a:r>
          </a:p>
          <a:p>
            <a:r>
              <a:rPr lang="ru-RU" b="1" dirty="0" smtClean="0"/>
              <a:t> </a:t>
            </a:r>
            <a:r>
              <a:rPr lang="ru-RU" sz="1600" b="1" dirty="0" smtClean="0"/>
              <a:t>по математике</a:t>
            </a:r>
            <a:endParaRPr lang="ru-RU" sz="1600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по </a:t>
            </a:r>
            <a:r>
              <a:rPr lang="ru-RU" sz="1600" b="1" dirty="0" smtClean="0"/>
              <a:t>русскому языку</a:t>
            </a:r>
            <a:r>
              <a:rPr lang="ru-RU" sz="1600" b="1" dirty="0" smtClean="0"/>
              <a:t>:</a:t>
            </a:r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По физике</a:t>
            </a:r>
            <a:endParaRPr lang="ru-RU" sz="16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071678"/>
          <a:ext cx="828681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Джанаева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Н.А.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643314"/>
          <a:ext cx="8358250" cy="1283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442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Парастаева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И.Ю.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5357826"/>
          <a:ext cx="8286816" cy="126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8"/>
                <a:gridCol w="690568"/>
                <a:gridCol w="690568"/>
                <a:gridCol w="690568"/>
                <a:gridCol w="690568"/>
                <a:gridCol w="690568"/>
                <a:gridCol w="690568"/>
                <a:gridCol w="690568"/>
                <a:gridCol w="690568"/>
                <a:gridCol w="690568"/>
                <a:gridCol w="690568"/>
                <a:gridCol w="69056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Третья ступень обучения (10, 11 классы)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071546"/>
            <a:ext cx="8503920" cy="5643602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sz="1800" b="1" u="sng" dirty="0" smtClean="0"/>
              <a:t>Промежуточный контроль</a:t>
            </a:r>
            <a:r>
              <a:rPr lang="ru-RU" sz="1800" b="1" u="sng" dirty="0" smtClean="0"/>
              <a:t>:</a:t>
            </a:r>
          </a:p>
          <a:p>
            <a:r>
              <a:rPr lang="ru-RU" b="1" dirty="0" smtClean="0"/>
              <a:t> </a:t>
            </a:r>
            <a:r>
              <a:rPr lang="ru-RU" sz="1600" b="1" dirty="0" smtClean="0"/>
              <a:t>по химии:</a:t>
            </a:r>
            <a:endParaRPr lang="ru-RU" sz="1600" dirty="0" smtClean="0"/>
          </a:p>
          <a:p>
            <a:endParaRPr lang="ru-RU" sz="1600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r>
              <a:rPr lang="ru-RU" sz="1600" b="1" dirty="0" smtClean="0"/>
              <a:t>по информатике:</a:t>
            </a:r>
            <a:endParaRPr lang="ru-RU" sz="1600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071678"/>
          <a:ext cx="8286810" cy="126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Кесаева А.Т.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Кесаева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А.Т.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643314"/>
          <a:ext cx="8358250" cy="1283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442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Уригаева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А-М.М.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Третья ступень обучения (10, 11 классы)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071546"/>
            <a:ext cx="8503920" cy="5643602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sz="1800" b="1" u="sng" dirty="0" smtClean="0"/>
              <a:t>Итоговый </a:t>
            </a:r>
            <a:r>
              <a:rPr lang="ru-RU" sz="1800" b="1" u="sng" dirty="0" smtClean="0"/>
              <a:t>контроль</a:t>
            </a:r>
            <a:r>
              <a:rPr lang="ru-RU" sz="1800" b="1" u="sng" dirty="0" smtClean="0"/>
              <a:t>:</a:t>
            </a:r>
          </a:p>
          <a:p>
            <a:r>
              <a:rPr lang="ru-RU" b="1" dirty="0" smtClean="0"/>
              <a:t> </a:t>
            </a:r>
            <a:r>
              <a:rPr lang="ru-RU" sz="1600" b="1" dirty="0" smtClean="0"/>
              <a:t>по математике</a:t>
            </a:r>
            <a:endParaRPr lang="ru-RU" sz="1600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по </a:t>
            </a:r>
            <a:r>
              <a:rPr lang="ru-RU" sz="1600" b="1" dirty="0" smtClean="0"/>
              <a:t>русскому языку</a:t>
            </a:r>
            <a:r>
              <a:rPr lang="ru-RU" sz="1600" b="1" dirty="0" smtClean="0"/>
              <a:t>:</a:t>
            </a:r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071678"/>
          <a:ext cx="828681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Кацанова И.Т.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Джанаева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Н.А.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643314"/>
          <a:ext cx="8358250" cy="165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442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Абаева Р.А.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Парастаева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И.Ю.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Третья ступень обучения (10, 11 классы)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071546"/>
            <a:ext cx="8503920" cy="5643602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sz="1800" b="1" u="sng" dirty="0" smtClean="0"/>
              <a:t>Промежуточный контроль</a:t>
            </a:r>
            <a:r>
              <a:rPr lang="ru-RU" sz="1800" b="1" u="sng" dirty="0" smtClean="0"/>
              <a:t>:</a:t>
            </a:r>
          </a:p>
          <a:p>
            <a:r>
              <a:rPr lang="ru-RU" b="1" dirty="0" smtClean="0"/>
              <a:t> </a:t>
            </a:r>
            <a:r>
              <a:rPr lang="ru-RU" sz="1600" b="1" dirty="0" smtClean="0"/>
              <a:t>по физике:</a:t>
            </a:r>
            <a:endParaRPr lang="ru-RU" sz="1600" dirty="0" smtClean="0"/>
          </a:p>
          <a:p>
            <a:endParaRPr lang="ru-RU" sz="1600" dirty="0" smtClean="0"/>
          </a:p>
          <a:p>
            <a:endParaRPr lang="ru-RU" sz="1600" b="1" u="sng" dirty="0" smtClean="0"/>
          </a:p>
          <a:p>
            <a:endParaRPr lang="ru-RU" b="1" u="sng" dirty="0" smtClean="0"/>
          </a:p>
          <a:p>
            <a:endParaRPr lang="ru-RU" b="1" u="sng" dirty="0" smtClean="0"/>
          </a:p>
          <a:p>
            <a:r>
              <a:rPr lang="ru-RU" sz="1600" b="1" dirty="0" smtClean="0"/>
              <a:t>по информатике:</a:t>
            </a:r>
            <a:endParaRPr lang="ru-RU" sz="1600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071678"/>
          <a:ext cx="8286810" cy="126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Туаева И.З.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643314"/>
          <a:ext cx="8358250" cy="1283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  <a:gridCol w="835825"/>
              </a:tblGrid>
              <a:tr h="442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работу писали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усп-ти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% кач-ва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Уригаева А-М.М.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Уригаева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А-М.М.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Результаты проведения экзамена по осетинскому языку.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571744"/>
          <a:ext cx="821537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  <a:gridCol w="821537"/>
              </a:tblGrid>
              <a:tr h="37084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ФИО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учителя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Кол-во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сдававших экзамен</a:t>
                      </a: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Успеваемость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Качество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знаний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СОУ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«5»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«4»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«3»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«2»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Плиева З.И.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Тедеева А.Т.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Итого: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83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Информация об успеваемости учащихся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1"/>
          <a:ext cx="8504240" cy="51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80206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неуспевающих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 итогам 1 полугодия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неуспевающих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 итогам 2 полугодия 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неуспевающих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 итогам учебного года 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4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534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534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534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2022-2023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534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2023-2024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534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(&gt; = &lt;)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85720" y="1742337"/>
          <a:ext cx="4054505" cy="2299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506"/>
                <a:gridCol w="2073497"/>
                <a:gridCol w="1351502"/>
              </a:tblGrid>
              <a:tr h="327856">
                <a:tc gridSpan="3">
                  <a:txBody>
                    <a:bodyPr/>
                    <a:lstStyle/>
                    <a:p>
                      <a:pPr marL="2377440" marR="239458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4461">
                <a:tc>
                  <a:txBody>
                    <a:bodyPr/>
                    <a:lstStyle/>
                    <a:p>
                      <a:pPr marL="698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2035"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r>
                        <a:rPr lang="en-US" sz="12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marR="565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Нормативный срок освоения</a:t>
                      </a:r>
                      <a:r>
                        <a:rPr lang="ru-RU" sz="1200" spc="-2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образовательной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5565"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программы*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445">
                <a:tc>
                  <a:txBody>
                    <a:bodyPr/>
                    <a:lstStyle/>
                    <a:p>
                      <a:pPr marL="7112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Начальное</a:t>
                      </a:r>
                      <a:r>
                        <a:rPr lang="ru-RU" sz="1200" spc="-3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общее</a:t>
                      </a:r>
                      <a:r>
                        <a:rPr lang="ru-RU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r>
                        <a:rPr lang="ru-RU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r>
                        <a:rPr lang="en-US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кл.)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445">
                <a:tc>
                  <a:txBody>
                    <a:bodyPr/>
                    <a:lstStyle/>
                    <a:p>
                      <a:pPr marL="7112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Основное</a:t>
                      </a:r>
                      <a:r>
                        <a:rPr lang="ru-RU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общее</a:t>
                      </a:r>
                      <a:r>
                        <a:rPr lang="ru-RU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r>
                        <a:rPr lang="ru-RU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IX</a:t>
                      </a:r>
                      <a:r>
                        <a:rPr lang="en-US" sz="1200" spc="-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кл.)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1200" spc="-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лет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445">
                <a:tc>
                  <a:txBody>
                    <a:bodyPr/>
                    <a:lstStyle/>
                    <a:p>
                      <a:pPr marL="7112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Среднее</a:t>
                      </a:r>
                      <a:r>
                        <a:rPr lang="ru-RU" sz="12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общее</a:t>
                      </a:r>
                      <a:r>
                        <a:rPr lang="ru-RU" sz="120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r>
                        <a:rPr lang="ru-RU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XI</a:t>
                      </a:r>
                      <a:r>
                        <a:rPr lang="en-US" sz="1200" spc="-4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 Движение учащихся по школе в течение 2023-2024 учебного года</a:t>
            </a:r>
            <a:r>
              <a:rPr lang="ru-RU" sz="1400" b="1" dirty="0" smtClean="0"/>
              <a:t>:</a:t>
            </a:r>
          </a:p>
          <a:p>
            <a:endParaRPr lang="ru-RU" sz="1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572000" y="1928802"/>
          <a:ext cx="4429156" cy="437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474"/>
                <a:gridCol w="916701"/>
                <a:gridCol w="916701"/>
                <a:gridCol w="855588"/>
                <a:gridCol w="945692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 начало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     выбыли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прибыли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 конец года</a:t>
                      </a:r>
                    </a:p>
                  </a:txBody>
                  <a:tcPr marL="68580" marR="68580" marT="0" marB="0"/>
                </a:tc>
              </a:tr>
              <a:tr h="200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37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</a:tr>
              <a:tr h="142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</a:tr>
              <a:tr h="245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581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576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4"/>
          <a:ext cx="8504240" cy="4915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8398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успевающих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 «4-5» по итогам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 полугодия/%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успевающих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 «4-5» по итогам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 полугодия/%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успевающих на «4-5» по итогам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года/%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2022-2023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20232024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137 38%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137 38%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 = &lt;)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4"/>
          <a:ext cx="8504240" cy="4915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8398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отличников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итогам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 полугодия/%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отличников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итогам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 полугодия/%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отличников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по итогам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года/%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1-4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5-9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10-11 классы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2021-2022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2022-2023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2023-2024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12%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</a:p>
                  </a:txBody>
                  <a:tcPr marL="68580" marR="68580" marT="0" marB="0" anchor="ctr"/>
                </a:tc>
              </a:tr>
              <a:tr h="559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 = &lt;)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Медалисты школы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медалистов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2021-2022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2022-2023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2023-2024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555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57158" y="2743200"/>
            <a:ext cx="8643998" cy="35433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Осуществление непрерывного повышения квалификации, педагогического мастерства кадров, обеспечивающих высокий уровень усвоения базового программного материала обучающимися школы на всех уровнях обучения.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Создание условий для успешной реализации федеральных государственных образовательных стандартов школы на всех уровнях обучения.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Обеспечение готовности всех участников образовательного процесса к независимой оценке и экспертизе качества при получении образования.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 Оказание методической помощи педагогам в осуществлении проектной и научно-исследовательской работы.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Совершенствование профессиональной компетентности и методической подготовки педагогов.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 Развитие и совершенствование системы работы и поддержки одаренных обучающихся.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 Обучение учителей приемам и методам самообразования и самоанализа.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 Создание условий для введения ФГОС СОО и ФГОС ОВЗ.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Совершенствование урока с позиции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подхода как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системообразующего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компонента ФГОС, направленного на повышение результатов обучения.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работы </a:t>
            </a:r>
            <a:br>
              <a:rPr lang="ru-RU" dirty="0" smtClean="0"/>
            </a:br>
            <a:r>
              <a:rPr lang="ru-RU" dirty="0" smtClean="0"/>
              <a:t>Методического Совета </a:t>
            </a:r>
            <a:br>
              <a:rPr lang="ru-RU" dirty="0" smtClean="0"/>
            </a:br>
            <a:r>
              <a:rPr lang="ru-RU" dirty="0" smtClean="0"/>
              <a:t>на 2024-2025 учебный год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Итоги муниципального этапа олимпиады 2023-2024 учебного года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7" cy="499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293"/>
                <a:gridCol w="1143008"/>
                <a:gridCol w="1143008"/>
                <a:gridCol w="1214446"/>
                <a:gridCol w="1089700"/>
                <a:gridCol w="1214891"/>
                <a:gridCol w="1214891"/>
              </a:tblGrid>
              <a:tr h="27224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                Предмет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Дата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Количество участников по классам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29.11.2023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Литература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Математика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07.12.2023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Физика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Химия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11.12.2023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Биология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22.11.2023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Экология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География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23.11.2023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История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09.11.2023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05.12.2023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ОБЖ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27,28.12.23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Право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04.12.2023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Английский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24,25.11.23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Искусство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30.11.2023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345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Физическая культура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13,14.12.23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27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62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Итоги муниципального этапа олимпиады 2023-2024 учебного года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650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73"/>
                <a:gridCol w="1417373"/>
                <a:gridCol w="1417373"/>
                <a:gridCol w="1417373"/>
                <a:gridCol w="1417373"/>
                <a:gridCol w="1417373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ФИО учащихся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статус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Атрошка Екатерина Станиславовна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Парастаева И.Ю.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Дзарданов Сармат Валерьевич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Кесаева А.Т.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Дзебисова Аделина Игоревна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Цидаева Н.С.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Физкультура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Гогаев Хетаг Ахсарбекович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победитель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Тавказахова Ф.С.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Добаев Константин Сосланович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Тавказахова Ф.С.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Хубулов Давид Иналович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Тавказахова Ф.С.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Цеов Сергей Заурбекович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Тавказахова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Ф.С.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Итоги регионального этапа олимпиады 2023-2024 учебного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Предмет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 участников и 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призер или победителль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ФИО учителя, чей ученик стал победителем олимпиады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Атрошка Екатерина 11а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призер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Парастаева И.Ю.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Дзарданов Сармат 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участник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Кесаева А.Т.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Биология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Дзебисова Аделина 10а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призер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Цидаева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Н.С.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7457" name="Rectangle 1"/>
          <p:cNvSpPr>
            <a:spLocks noChangeArrowheads="1"/>
          </p:cNvSpPr>
          <p:nvPr/>
        </p:nvSpPr>
        <p:spPr bwMode="auto">
          <a:xfrm>
            <a:off x="285720" y="3929066"/>
            <a:ext cx="8572560" cy="22860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Анализируя результаты, следует сделать вывод: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Практически по всем предметам учащиеся показали низкий уровень выполнения заданий. Не желание участвовать в олимпиадах. Что указывает на недостаточную работу педагогов-предметников по выявлению талантливых детей на уровне школы.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Необходимо мотивировать учащихся на изучение дополнительной литературы, целенаправленно работать в течение всего года.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основным проблемам, выявленным при подготовке школьников к олимпиадам в этом учебном году, можно отнести следующие: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сложный теоретический материал, требующий более глубоких знаний;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 учет возрастных и психологических особенностей учащихся при подготовке к проведению олимпиады (одни и те же дети участвуют в олимпиадах по нескольким предметам);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неоднозначное отношение родителей к участию ребёнка в олимпиадах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ГТО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928934"/>
          <a:ext cx="6096000" cy="1682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Золото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Серебро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Бронзо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Начальная школа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Старшая школа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857752" y="1428736"/>
            <a:ext cx="4038600" cy="5000660"/>
          </a:xfrm>
        </p:spPr>
        <p:txBody>
          <a:bodyPr>
            <a:noAutofit/>
          </a:bodyPr>
          <a:lstStyle/>
          <a:p>
            <a:pPr algn="just"/>
            <a:r>
              <a:rPr lang="ru-RU" sz="1200" dirty="0" smtClean="0"/>
              <a:t>Для привлечения внимания к проблемам инвалидов и толерантного отношения к лицам с ограниченными возможностями, в 3 «А» классе в рамках классного часа было проведено занятие «Мы вместе», приуроченное к Международному Дню инвалидов, в  1 «В» классе </a:t>
            </a:r>
            <a:r>
              <a:rPr lang="ru-RU" sz="1200" dirty="0" err="1" smtClean="0"/>
              <a:t>тьюторы</a:t>
            </a:r>
            <a:r>
              <a:rPr lang="ru-RU" sz="1200" dirty="0" smtClean="0"/>
              <a:t> ресурсного класса совместно с учителем </a:t>
            </a:r>
            <a:r>
              <a:rPr lang="ru-RU" sz="1200" dirty="0" err="1" smtClean="0"/>
              <a:t>Таказовой</a:t>
            </a:r>
            <a:r>
              <a:rPr lang="ru-RU" sz="1200" dirty="0" smtClean="0"/>
              <a:t> М.Т. провели Урок Доброты в рамкам Всемирного дня распространения информации об аутизме. Ребята могли записать на вырезанное из цветной бумаги «сердечко» слова и фразы для людей с ограниченными возможностями здоровья, от которых на душе становится теплее, которые могут поддержать в трудную минуту, заставить улыбнуться, выполнить совместную стенгазету с ребятами из ресурсного класса.  </a:t>
            </a:r>
          </a:p>
          <a:p>
            <a:pPr algn="just"/>
            <a:r>
              <a:rPr lang="ru-RU" sz="1200" dirty="0" smtClean="0"/>
              <a:t>Продолжается работа над повышением квалификации. Узкие специалисты принимали активное участие в семинарах, </a:t>
            </a:r>
            <a:r>
              <a:rPr lang="ru-RU" sz="1200" dirty="0" err="1" smtClean="0"/>
              <a:t>вебинарах</a:t>
            </a:r>
            <a:r>
              <a:rPr lang="ru-RU" sz="1200" dirty="0" smtClean="0"/>
              <a:t>. Зам.директора по УВР </a:t>
            </a:r>
            <a:r>
              <a:rPr lang="ru-RU" sz="1200" dirty="0" err="1" smtClean="0"/>
              <a:t>Парастаева</a:t>
            </a:r>
            <a:r>
              <a:rPr lang="ru-RU" sz="1200" dirty="0" smtClean="0"/>
              <a:t> И.Ю. выступила с докладом на Неделе ИКП РАО в Республике Северная Осетия-Алания «Детство равных возможностей». В октябре и ноябре 2024 года </a:t>
            </a:r>
            <a:r>
              <a:rPr lang="ru-RU" sz="1200" dirty="0" err="1" smtClean="0"/>
              <a:t>Парастаева</a:t>
            </a:r>
            <a:r>
              <a:rPr lang="ru-RU" sz="1200" dirty="0" smtClean="0"/>
              <a:t> И.Ю. выступала с докладами на конференции в СОРИПКРО.</a:t>
            </a:r>
          </a:p>
          <a:p>
            <a:pPr algn="just"/>
            <a:endParaRPr lang="ru-RU" sz="1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Инклюзивное образование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 школе из  1035 обучающихся,  4% - «особые дети».  По программе инклюзивного образования на конец года с 1 по 11 в школе обучается 42 учащийся: из них 16 человек - дети-инвалиды; 20 человек - дети-инвалиды с ОВЗ;  6 учащихся - дети с ОВЗ. 26 учащихся обучается по адаптированным образовательным программам. У 22 учащихся организовано </a:t>
            </a:r>
            <a:r>
              <a:rPr lang="ru-RU" dirty="0" err="1" smtClean="0"/>
              <a:t>тьюторское</a:t>
            </a:r>
            <a:r>
              <a:rPr lang="ru-RU" dirty="0" smtClean="0"/>
              <a:t> сопровождение. </a:t>
            </a:r>
          </a:p>
          <a:p>
            <a:r>
              <a:rPr lang="ru-RU" dirty="0" smtClean="0"/>
              <a:t>В МБОУ СОШ №43 дети с ОВЗ проходят очную и </a:t>
            </a:r>
            <a:r>
              <a:rPr lang="ru-RU" dirty="0" err="1" smtClean="0"/>
              <a:t>очно-заочную</a:t>
            </a:r>
            <a:r>
              <a:rPr lang="ru-RU" dirty="0" smtClean="0"/>
              <a:t> форму обучения,  то есть обучаются на дому и частично в школе. Таких учащихся 5 человек – </a:t>
            </a:r>
            <a:r>
              <a:rPr lang="ru-RU" dirty="0" err="1" smtClean="0"/>
              <a:t>Черткоев</a:t>
            </a:r>
            <a:r>
              <a:rPr lang="ru-RU" dirty="0" smtClean="0"/>
              <a:t> Сослан 2в,  </a:t>
            </a:r>
            <a:r>
              <a:rPr lang="ru-RU" dirty="0" err="1" smtClean="0"/>
              <a:t>Габараева</a:t>
            </a:r>
            <a:r>
              <a:rPr lang="ru-RU" dirty="0" smtClean="0"/>
              <a:t> София 4а, </a:t>
            </a:r>
            <a:r>
              <a:rPr lang="ru-RU" dirty="0" err="1" smtClean="0"/>
              <a:t>Арчегов</a:t>
            </a:r>
            <a:r>
              <a:rPr lang="ru-RU" dirty="0" smtClean="0"/>
              <a:t> Тимур 4б, </a:t>
            </a:r>
            <a:r>
              <a:rPr lang="ru-RU" dirty="0" err="1" smtClean="0"/>
              <a:t>Теблоева</a:t>
            </a:r>
            <a:r>
              <a:rPr lang="ru-RU" dirty="0" smtClean="0"/>
              <a:t> Лана 6а, </a:t>
            </a:r>
            <a:r>
              <a:rPr lang="ru-RU" dirty="0" err="1" smtClean="0"/>
              <a:t>Цогоев</a:t>
            </a:r>
            <a:r>
              <a:rPr lang="ru-RU" dirty="0" smtClean="0"/>
              <a:t> Георгий 6б.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Общие выводы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400" dirty="0" smtClean="0"/>
              <a:t>В основном поставленные задачи на 2023-2024 учебный год были выполнены.</a:t>
            </a:r>
          </a:p>
          <a:p>
            <a:r>
              <a:rPr lang="ru-RU" sz="4400" dirty="0" smtClean="0"/>
              <a:t>Учебные программы по всем предметам пройдены. Отмечается положительная динамика в снижении количества второгодников. Выполнение государственного стандарта по образованию (успеваемости) стабильно улучшается. Повысилась активность учащихся в проводимых в школе мероприятиях творческого характера. Уровень подготовки (качество знаний) выпускников средней школы по итогам экзаменационной сессии   по сравнению с прошлым учебным годом не изменился. Из 16 учащихся  в </a:t>
            </a:r>
            <a:r>
              <a:rPr lang="ru-RU" sz="4400" dirty="0" err="1" smtClean="0"/>
              <a:t>СУЗы</a:t>
            </a:r>
            <a:r>
              <a:rPr lang="ru-RU" sz="4400" dirty="0" smtClean="0"/>
              <a:t>  поступили в этом году 15 человек (94%). Повысился профессиональный уровень педагогического коллектива. </a:t>
            </a:r>
          </a:p>
          <a:p>
            <a:r>
              <a:rPr lang="ru-RU" sz="4400" dirty="0" smtClean="0"/>
              <a:t>-  Возросла творческая активность учителей.</a:t>
            </a:r>
          </a:p>
          <a:p>
            <a:r>
              <a:rPr lang="ru-RU" sz="4400" dirty="0" smtClean="0"/>
              <a:t>– Учащиеся обеспеченны  100%  учебниками.</a:t>
            </a:r>
          </a:p>
          <a:p>
            <a:r>
              <a:rPr lang="ru-RU" sz="4400" dirty="0" smtClean="0"/>
              <a:t>– Учителя школы владеют методикой дифференцированного контроля,</a:t>
            </a:r>
          </a:p>
          <a:p>
            <a:r>
              <a:rPr lang="ru-RU" sz="4400" dirty="0" smtClean="0"/>
              <a:t>          методикой уровневых самостоятельных работ.</a:t>
            </a:r>
          </a:p>
          <a:p>
            <a:r>
              <a:rPr lang="ru-RU" sz="4400" dirty="0" smtClean="0"/>
              <a:t>– Работу над методической темой школы  следует признать   </a:t>
            </a:r>
          </a:p>
          <a:p>
            <a:r>
              <a:rPr lang="ru-RU" sz="4400" dirty="0" smtClean="0"/>
              <a:t>удовлетворительной.</a:t>
            </a:r>
          </a:p>
          <a:p>
            <a:r>
              <a:rPr lang="ru-RU" sz="4400" dirty="0" smtClean="0"/>
              <a:t>Наряду с имеющимися положительными результатами в работе школы </a:t>
            </a:r>
          </a:p>
          <a:p>
            <a:r>
              <a:rPr lang="ru-RU" sz="4400" dirty="0" smtClean="0"/>
              <a:t>имеются недостатки:</a:t>
            </a:r>
          </a:p>
          <a:p>
            <a:r>
              <a:rPr lang="ru-RU" sz="4400" dirty="0" smtClean="0"/>
              <a:t>– все еще плохая  работа с учащимися школы, мотивированными на учебу,</a:t>
            </a:r>
          </a:p>
          <a:p>
            <a:r>
              <a:rPr lang="ru-RU" sz="4400" dirty="0" smtClean="0"/>
              <a:t>– недостаточно активно велась работа учителей по представлению собственного педагогического опыта и изучению опыта коллег,	</a:t>
            </a:r>
          </a:p>
          <a:p>
            <a:r>
              <a:rPr lang="ru-RU" sz="4400" dirty="0" smtClean="0"/>
              <a:t>– подготовка учащихся к предметным олимпиадам, проводится  на низком уровне.</a:t>
            </a:r>
          </a:p>
          <a:p>
            <a:r>
              <a:rPr lang="ru-RU" sz="4400" dirty="0" smtClean="0"/>
              <a:t>– еще  очень низкое  качество знаний учащихся школы,</a:t>
            </a:r>
          </a:p>
          <a:p>
            <a:r>
              <a:rPr lang="ru-RU" sz="4400" dirty="0" smtClean="0"/>
              <a:t>– </a:t>
            </a:r>
            <a:r>
              <a:rPr lang="ru-RU" sz="4400" dirty="0" err="1" smtClean="0"/>
              <a:t>предпрофильная</a:t>
            </a:r>
            <a:r>
              <a:rPr lang="ru-RU" sz="4400" dirty="0" smtClean="0"/>
              <a:t> и профильная подготовка учащихся ведется не на достаточно профессиональном уровне,</a:t>
            </a:r>
          </a:p>
          <a:p>
            <a:r>
              <a:rPr lang="ru-RU" sz="4400" dirty="0" smtClean="0"/>
              <a:t>– работа над ФГОС велась не на должном уровне.</a:t>
            </a:r>
          </a:p>
          <a:p>
            <a:r>
              <a:rPr lang="ru-RU" sz="4400" dirty="0" smtClean="0"/>
              <a:t>– инклюзивное образование требует дальнейшего изучения и развития,</a:t>
            </a:r>
          </a:p>
          <a:p>
            <a:r>
              <a:rPr lang="ru-RU" sz="4400" dirty="0" smtClean="0"/>
              <a:t>– недостаточно ведется работа по заполнению электронного журнала,</a:t>
            </a:r>
          </a:p>
          <a:p>
            <a:r>
              <a:rPr lang="ru-RU" sz="4400" dirty="0" smtClean="0"/>
              <a:t>– низкий уровень умения педагогов анализировать свои достижения и недостатки по соответствующим критериям,</a:t>
            </a:r>
          </a:p>
          <a:p>
            <a:r>
              <a:rPr lang="ru-RU" sz="4400" dirty="0" smtClean="0"/>
              <a:t>– не все учителя-предметники добросовестно готовят детей к сдаче экзаменов в форме ОГЭ и ЕГЭ</a:t>
            </a:r>
          </a:p>
          <a:p>
            <a:r>
              <a:rPr lang="ru-RU" sz="4400" dirty="0" smtClean="0"/>
              <a:t>– результаты ЕГЭ показали средний уровень подготовки учащихся к сдачи экзаменов по всем предметам.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8575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Первая </a:t>
            </a:r>
            <a:r>
              <a:rPr lang="ru-RU" sz="2000" b="1" dirty="0" smtClean="0"/>
              <a:t>ступень обучения. (1-4</a:t>
            </a:r>
            <a:r>
              <a:rPr lang="ru-RU" sz="2000" b="1" dirty="0" smtClean="0"/>
              <a:t>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Итоги выполнения (стартовой)  диагностической работы в 1-х классах</a:t>
            </a:r>
            <a:endParaRPr lang="ru-RU" sz="2000" dirty="0" smtClean="0"/>
          </a:p>
          <a:p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357430"/>
          <a:ext cx="8286810" cy="3066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  <a:gridCol w="828681"/>
              </a:tblGrid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ФИО кл.рук.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Кол-во учащихся в классе</a:t>
                      </a:r>
                    </a:p>
                  </a:txBody>
                  <a:tcPr marL="9525" marR="9525" marT="9525" marB="9525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Кол-во писавших работу</a:t>
                      </a:r>
                    </a:p>
                  </a:txBody>
                  <a:tcPr marL="9525" marR="9525" marT="9525" marB="9525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Уровень развития и подготовки к школе</a:t>
                      </a: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повыш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>
                          <a:latin typeface="Times New Roman"/>
                          <a:ea typeface="Times New Roman"/>
                          <a:cs typeface="Times New Roman"/>
                        </a:rPr>
                        <a:t>базовый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59690" marR="495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ru-RU" sz="1400" spc="-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успев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1587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3040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1а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Понамарева Т.Н.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 (29 %)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 (39 %)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6(19%)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 (13%)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1б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Карапетян  А.В.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 (36 %)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 (40%)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 (20%)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(4%)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1в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Таказова М.Т.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 (22 %)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 (52%)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5(19%)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(8%)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24(29%)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36 (43%)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16(19%)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  7(%)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2228848"/>
          </a:xfrm>
        </p:spPr>
        <p:txBody>
          <a:bodyPr/>
          <a:lstStyle/>
          <a:p>
            <a:r>
              <a:rPr lang="ru-RU" dirty="0" smtClean="0"/>
              <a:t>Рекомендации на 2024-2025 учебный год: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100" dirty="0" smtClean="0"/>
              <a:t>– Сформировать систему </a:t>
            </a:r>
            <a:r>
              <a:rPr lang="ru-RU" sz="1100" dirty="0" err="1" smtClean="0"/>
              <a:t>довузовской</a:t>
            </a:r>
            <a:r>
              <a:rPr lang="ru-RU" sz="1100" dirty="0" smtClean="0"/>
              <a:t> подготовки учащихся 10-11-х классов.</a:t>
            </a:r>
          </a:p>
          <a:p>
            <a:r>
              <a:rPr lang="ru-RU" sz="1100" dirty="0" smtClean="0"/>
              <a:t>– Стимулировать работу учителей и МО по обмену передовым педагогическим опытом. Проводить семинары по обмену опытом.</a:t>
            </a:r>
          </a:p>
          <a:p>
            <a:r>
              <a:rPr lang="ru-RU" sz="1100" dirty="0" smtClean="0"/>
              <a:t>– Усилить работу по повышению качества знаний учащихся.</a:t>
            </a:r>
          </a:p>
          <a:p>
            <a:r>
              <a:rPr lang="ru-RU" sz="1100" dirty="0" smtClean="0"/>
              <a:t>– Сформировать систему профильной подготовки учащихся 10-11-х классов.</a:t>
            </a:r>
          </a:p>
          <a:p>
            <a:r>
              <a:rPr lang="ru-RU" sz="1100" dirty="0" smtClean="0"/>
              <a:t>– Продолжить практику проведения тематических педсоветов.</a:t>
            </a:r>
          </a:p>
          <a:p>
            <a:r>
              <a:rPr lang="ru-RU" sz="1100" dirty="0" smtClean="0"/>
              <a:t>– Усовершенствовать  работу по заполнению электронного журнала.</a:t>
            </a:r>
          </a:p>
          <a:p>
            <a:r>
              <a:rPr lang="ru-RU" sz="1100" dirty="0" smtClean="0"/>
              <a:t>– Усилить работу по привлечению учащихся к научной исследовательской деятельности.</a:t>
            </a:r>
          </a:p>
          <a:p>
            <a:r>
              <a:rPr lang="ru-RU" sz="1100" dirty="0" smtClean="0"/>
              <a:t>– Продолжить работу по оказанию методической помощи молодым учителям.</a:t>
            </a:r>
          </a:p>
          <a:p>
            <a:r>
              <a:rPr lang="ru-RU" sz="1100" dirty="0" smtClean="0"/>
              <a:t>– особое внимание уделить изменению методики преподавания учебных предметов при одновременном использовании дополнительных учебных, дидактических материалов, ориентированных на формирование предметных, </a:t>
            </a:r>
            <a:r>
              <a:rPr lang="ru-RU" sz="1100" dirty="0" err="1" smtClean="0"/>
              <a:t>метапредметных</a:t>
            </a:r>
            <a:r>
              <a:rPr lang="ru-RU" sz="1100" dirty="0" smtClean="0"/>
              <a:t> и личностных результатов при введении ФГОС  второго  поколения.</a:t>
            </a:r>
          </a:p>
          <a:p>
            <a:r>
              <a:rPr lang="ru-RU" sz="1100" dirty="0" smtClean="0"/>
              <a:t>– Направить деятельность </a:t>
            </a:r>
            <a:r>
              <a:rPr lang="ru-RU" sz="1100" dirty="0" err="1" smtClean="0"/>
              <a:t>педколлектива</a:t>
            </a:r>
            <a:r>
              <a:rPr lang="ru-RU" sz="1100" dirty="0" smtClean="0"/>
              <a:t> на дальнейшее изучение и внедрение </a:t>
            </a:r>
            <a:r>
              <a:rPr lang="ru-RU" sz="1100" dirty="0" err="1" smtClean="0"/>
              <a:t>компетентностного</a:t>
            </a:r>
            <a:r>
              <a:rPr lang="ru-RU" sz="1100" dirty="0" smtClean="0"/>
              <a:t> подхода в обучении для введения ФГОС на всех ступенях обучения.</a:t>
            </a:r>
          </a:p>
          <a:p>
            <a:r>
              <a:rPr lang="ru-RU" sz="1100" dirty="0" smtClean="0"/>
              <a:t>– Ввести в систему обучение школьников выполнению работ в форме ЕГЭ и ОГЭ на более ранних ступенях обучения.</a:t>
            </a:r>
          </a:p>
          <a:p>
            <a:r>
              <a:rPr lang="ru-RU" sz="1100" dirty="0" smtClean="0"/>
              <a:t>– Продолжить мониторинг результативности образовательного процесса.</a:t>
            </a:r>
          </a:p>
          <a:p>
            <a:r>
              <a:rPr lang="ru-RU" sz="1100" dirty="0" smtClean="0"/>
              <a:t>– Оказание консультативной помощи учителям в организации педагогического самообразования. </a:t>
            </a:r>
          </a:p>
          <a:p>
            <a:r>
              <a:rPr lang="ru-RU" sz="1100" dirty="0" smtClean="0"/>
              <a:t>– Продолжить работу по созданию адаптивной среды для  обучения детей по программе коррекции и с ослабленным здоровьем.</a:t>
            </a:r>
          </a:p>
          <a:p>
            <a:r>
              <a:rPr lang="ru-RU" sz="1100" dirty="0" smtClean="0"/>
              <a:t>– Усилить работу по физическому воспитанию.</a:t>
            </a:r>
          </a:p>
          <a:p>
            <a:r>
              <a:rPr lang="ru-RU" sz="1100" dirty="0" smtClean="0"/>
              <a:t>– Усилить работу психолога – педагогической службы.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2228848"/>
          </a:xfrm>
        </p:spPr>
        <p:txBody>
          <a:bodyPr/>
          <a:lstStyle/>
          <a:p>
            <a:r>
              <a:rPr lang="ru-RU" dirty="0" smtClean="0"/>
              <a:t>Задачи на новый 2024-2025 учебный год: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/>
              <a:t> </a:t>
            </a:r>
            <a:r>
              <a:rPr lang="ru-RU" sz="1200" dirty="0" smtClean="0"/>
              <a:t>для достижения намеченных целей необходимо:</a:t>
            </a:r>
          </a:p>
          <a:p>
            <a:pPr lvl="0"/>
            <a:r>
              <a:rPr lang="ru-RU" sz="1200" dirty="0" smtClean="0"/>
              <a:t>использовать воспитательные возможности единой образовательной среды и пространства;</a:t>
            </a:r>
          </a:p>
          <a:p>
            <a:pPr lvl="0"/>
            <a:r>
              <a:rPr lang="ru-RU" sz="1200" dirty="0" smtClean="0"/>
              <a:t>совершенствовать материально-технические и иные условия реализации основных образовательных программ, соответствующих ФОП;</a:t>
            </a:r>
          </a:p>
          <a:p>
            <a:pPr lvl="0"/>
            <a:r>
              <a:rPr lang="ru-RU" sz="1200" dirty="0" smtClean="0"/>
              <a:t>повышать компетенции педагогических работников в вопросах применения ФОП;</a:t>
            </a:r>
          </a:p>
          <a:p>
            <a:pPr lvl="0"/>
            <a:r>
              <a:rPr lang="ru-RU" sz="1200" dirty="0" smtClean="0"/>
              <a:t>проводить мероприятия, направленные на повышение грамотности обучающихся по вопросам информационной безопасности;</a:t>
            </a:r>
          </a:p>
          <a:p>
            <a:pPr lvl="0"/>
            <a:r>
              <a:rPr lang="ru-RU" sz="1200" dirty="0" smtClean="0"/>
              <a:t>совершенствовать формы и методы обеспечения информационной безопасности обучающихся;</a:t>
            </a:r>
          </a:p>
          <a:p>
            <a:pPr lvl="0"/>
            <a:r>
              <a:rPr lang="ru-RU" sz="1200" dirty="0" smtClean="0"/>
              <a:t>проводить мероприятия, направленные на формирование у подростков навыков законопослушного и ответственного поведения в цифровой среде;</a:t>
            </a:r>
          </a:p>
          <a:p>
            <a:pPr lvl="0"/>
            <a:r>
              <a:rPr lang="ru-RU" sz="1200" dirty="0" smtClean="0"/>
              <a:t>развивать нормативно-правовое обеспечение </a:t>
            </a:r>
            <a:r>
              <a:rPr lang="ru-RU" sz="1200" dirty="0" err="1" smtClean="0"/>
              <a:t>профориентационной</a:t>
            </a:r>
            <a:r>
              <a:rPr lang="ru-RU" sz="1200" dirty="0" smtClean="0"/>
              <a:t> деятельности;</a:t>
            </a:r>
          </a:p>
          <a:p>
            <a:pPr lvl="0"/>
            <a:r>
              <a:rPr lang="ru-RU" sz="1200" dirty="0" smtClean="0"/>
              <a:t>организовать и систематизировать первичную </a:t>
            </a:r>
            <a:r>
              <a:rPr lang="ru-RU" sz="1200" dirty="0" err="1" smtClean="0"/>
              <a:t>профориентационную</a:t>
            </a:r>
            <a:r>
              <a:rPr lang="ru-RU" sz="1200" dirty="0" smtClean="0"/>
              <a:t> помощь;</a:t>
            </a:r>
          </a:p>
          <a:p>
            <a:pPr lvl="0"/>
            <a:r>
              <a:rPr lang="ru-RU" sz="1200" dirty="0" smtClean="0"/>
              <a:t>создать условия для полноценного сотрудничества с социальными партнерами для разностороннего развития обучающихся;</a:t>
            </a:r>
          </a:p>
          <a:p>
            <a:pPr lvl="0"/>
            <a:r>
              <a:rPr lang="ru-RU" sz="1200" dirty="0" smtClean="0"/>
              <a:t>развивать представления обучающихся о современном разнообразии профессий и специальностей, возможностях профессионального образования;</a:t>
            </a:r>
          </a:p>
          <a:p>
            <a:r>
              <a:rPr lang="ru-RU" sz="1200" dirty="0" smtClean="0"/>
              <a:t> </a:t>
            </a:r>
            <a:endParaRPr lang="ru-RU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107157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 Сравнительный </a:t>
            </a:r>
            <a:r>
              <a:rPr lang="ru-RU" sz="1800" b="1" dirty="0" smtClean="0"/>
              <a:t>анализ итоговой (входной и годовой) контрольной работы по </a:t>
            </a:r>
            <a:r>
              <a:rPr lang="ru-RU" sz="1800" b="1" u="sng" dirty="0" smtClean="0"/>
              <a:t>математике: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0" y="1000108"/>
          <a:ext cx="878688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</a:tblGrid>
              <a:tr h="370840">
                <a:tc>
                  <a:txBody>
                    <a:bodyPr/>
                    <a:lstStyle/>
                    <a:p>
                      <a:pPr marL="54610" marR="50800"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marR="89535" indent="-5524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r>
                        <a:rPr lang="en-US" sz="14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indent="444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4150" marR="89535" indent="-7937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400" spc="-5">
                          <a:latin typeface="Times New Roman"/>
                          <a:ea typeface="Times New Roman"/>
                          <a:cs typeface="Times New Roman"/>
                        </a:rPr>
                        <a:t>(начало</a:t>
                      </a:r>
                      <a:r>
                        <a:rPr lang="en-US" sz="1400" spc="-2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года)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6680" marR="10160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обуч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524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4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130" marR="81915" indent="-5651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r>
                        <a:rPr lang="en-US" sz="14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685" indent="-2603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4945" marR="121920" indent="-4889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(конец</a:t>
                      </a:r>
                      <a:r>
                        <a:rPr lang="en-US" sz="1400" spc="-2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года)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104140" algn="l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400" spc="-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успев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5" marR="10985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4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6365" marR="10985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50165" indent="-7175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Кач.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5415" marR="50165" indent="-7175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  </a:t>
                      </a: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 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9621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       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6375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81%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&gt;27%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2-е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62%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9621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637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3-и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96215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&gt;14%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6375" algn="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41%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&gt;34%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31%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&gt;21%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794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4-ые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103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&gt;18%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794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353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356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314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63%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&gt;5%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75246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Сравнительный анализ итоговой (входной и годовой) контрольной работы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по </a:t>
            </a:r>
            <a:r>
              <a:rPr lang="ru-RU" sz="1800" b="1" u="sng" dirty="0" smtClean="0"/>
              <a:t>русскому языку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214422"/>
          <a:ext cx="8786880" cy="5370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</a:tblGrid>
              <a:tr h="642708"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80645" indent="-5651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r>
                        <a:rPr lang="en-US" sz="1400" spc="-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125" marR="106045" indent="5715"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r>
                        <a:rPr lang="en-US" sz="14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spc="-5">
                          <a:latin typeface="Times New Roman"/>
                          <a:ea typeface="Times New Roman"/>
                          <a:cs typeface="Times New Roman"/>
                        </a:rPr>
                        <a:t>(начало</a:t>
                      </a:r>
                      <a:r>
                        <a:rPr lang="en-US" sz="14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года)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6159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400" spc="-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успев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032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4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82550" indent="-5651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r>
                        <a:rPr lang="en-US" sz="14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00" marR="160020" indent="-26035" algn="just">
                        <a:spcAft>
                          <a:spcPts val="0"/>
                        </a:spcAft>
                      </a:pPr>
                      <a:r>
                        <a:rPr lang="en-US" sz="1400" spc="-5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r>
                        <a:rPr lang="en-US" sz="14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(конец</a:t>
                      </a:r>
                      <a:r>
                        <a:rPr lang="en-US" sz="14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года)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 marR="5143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400" spc="-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успев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4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7790" marR="93980" indent="13335"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 </a:t>
                      </a: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 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945" marR="590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945" marR="6032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310" marR="609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61%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985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2-е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945" marR="590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945" marR="6032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76%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310" marR="609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98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3-и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945" marR="590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945" marR="60325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88 %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69 %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73%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310" marR="6096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 marR="5080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7310" marR="6096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 marR="5080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985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4-ые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76%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88%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55%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22632">
                <a:tc>
                  <a:txBody>
                    <a:bodyPr/>
                    <a:lstStyle/>
                    <a:p>
                      <a:pPr marL="6985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353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609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79%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5905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356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294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 marR="5080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928694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Сравнительный анализ итоговой (входной и годовой) контрольной работы по   </a:t>
            </a:r>
            <a:r>
              <a:rPr lang="ru-RU" sz="1800" b="1" u="sng" dirty="0" smtClean="0"/>
              <a:t>окружающему миру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714488"/>
          <a:ext cx="8504240" cy="4872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  <a:gridCol w="850424"/>
              </a:tblGrid>
              <a:tr h="370840">
                <a:tc>
                  <a:txBody>
                    <a:bodyPr/>
                    <a:lstStyle/>
                    <a:p>
                      <a:pPr marL="54610" marR="50800"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marR="89535" indent="-55245"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r>
                        <a:rPr lang="en-US" sz="1600" spc="-29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 indent="444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4150" marR="89535" indent="-7937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(начало</a:t>
                      </a:r>
                      <a:r>
                        <a:rPr lang="en-US" sz="1600" spc="-2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года)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6680" marR="1016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обуч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524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6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130" marR="81915" indent="-5651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r>
                        <a:rPr lang="en-US" sz="1600" spc="-29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уч-ся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685" indent="-2603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Писали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4945" marR="121920" indent="-4889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(конец</a:t>
                      </a:r>
                      <a:r>
                        <a:rPr lang="en-US" sz="1600" spc="-2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года)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marR="104140" algn="l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600" spc="-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успев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5" marR="10985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6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6365" marR="10985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50165" indent="-7175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Кач.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45415" marR="50165" indent="-7175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  </a:t>
                      </a: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&lt;  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1775">
                <a:tc>
                  <a:txBody>
                    <a:bodyPr/>
                    <a:lstStyle/>
                    <a:p>
                      <a:pPr marR="19621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2А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65%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&lt;8%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206375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94%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&lt;6%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&gt;13%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2-е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2890" marR="2578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&lt;4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19621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3А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20637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L="679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3-и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196215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206375" algn="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&gt;13%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77%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&gt;10%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R="20002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4Г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033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84%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461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59%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5752">
                <a:tc>
                  <a:txBody>
                    <a:bodyPr/>
                    <a:lstStyle/>
                    <a:p>
                      <a:pPr marL="6794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4-ые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&gt;9%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794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9540" marR="69215" indent="106045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353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276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990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770" marR="5397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356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&gt;8%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Сводные таблицы по  контрольным работам.</a:t>
            </a:r>
            <a:br>
              <a:rPr lang="ru-RU" sz="2000" b="1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928802"/>
          <a:ext cx="8504237" cy="354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891"/>
                <a:gridCol w="1214891"/>
                <a:gridCol w="1214891"/>
                <a:gridCol w="1214891"/>
                <a:gridCol w="1214891"/>
                <a:gridCol w="1214891"/>
                <a:gridCol w="1214891"/>
              </a:tblGrid>
              <a:tr h="49804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3346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34645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2000" spc="28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качества</a:t>
                      </a:r>
                      <a:r>
                        <a:rPr lang="en-US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начало</a:t>
                      </a:r>
                      <a:r>
                        <a:rPr lang="en-US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231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319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2000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качества</a:t>
                      </a:r>
                      <a:r>
                        <a:rPr lang="en-US" sz="20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конец</a:t>
                      </a:r>
                      <a:r>
                        <a:rPr lang="en-US" sz="20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049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5049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33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0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144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3144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20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430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303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0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797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6797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20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18703">
                <a:tc>
                  <a:txBody>
                    <a:bodyPr/>
                    <a:lstStyle/>
                    <a:p>
                      <a:pPr marL="319405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Русский</a:t>
                      </a:r>
                      <a:r>
                        <a:rPr lang="en-US" sz="20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язык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775" marR="226695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3360" marR="206375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48%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090" marR="208280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55%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6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367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367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7185" marR="41910"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37185" marR="41910"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18703">
                <a:tc>
                  <a:txBody>
                    <a:bodyPr/>
                    <a:lstStyle/>
                    <a:p>
                      <a:pPr marL="363855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775" marR="226695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62%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3360" marR="206375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090" marR="208280" algn="ctr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6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9685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7645"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7820" marR="4191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37820" marR="4191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911405">
                <a:tc>
                  <a:txBody>
                    <a:bodyPr/>
                    <a:lstStyle/>
                    <a:p>
                      <a:pPr marL="292100" marR="285750"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Окружающий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мир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775" marR="226695"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31775" marR="226695"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3360" marR="206375"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13360" marR="206375"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090" marR="208280"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12090" marR="208280"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8915"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8915"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7645"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7645"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7185" marR="41910"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37185" marR="41910"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131</TotalTime>
  <Words>6451</Words>
  <Application>Microsoft Office PowerPoint</Application>
  <PresentationFormat>Экран (4:3)</PresentationFormat>
  <Paragraphs>4159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Официальная</vt:lpstr>
      <vt:lpstr>Анализ работы школы за 2023-2024 учебный год</vt:lpstr>
      <vt:lpstr>Мониторинг повышения квалификации педагогов </vt:lpstr>
      <vt:lpstr>Слайд 3</vt:lpstr>
      <vt:lpstr>Слайд 4</vt:lpstr>
      <vt:lpstr>     Первая ступень обучения. (1-4)</vt:lpstr>
      <vt:lpstr>      Сравнительный анализ итоговой (входной и годовой) контрольной работы по математике: </vt:lpstr>
      <vt:lpstr>Сравнительный анализ итоговой (входной и годовой) контрольной работы  по русскому языку </vt:lpstr>
      <vt:lpstr>Сравнительный анализ итоговой (входной и годовой) контрольной работы по   окружающему миру </vt:lpstr>
      <vt:lpstr>Сводные таблицы по  контрольным работам. </vt:lpstr>
      <vt:lpstr>Анализ всероссийских проверочных работ (ВПР) в 4-х классах </vt:lpstr>
      <vt:lpstr> Анализ результатов по математике </vt:lpstr>
      <vt:lpstr>Анализ результатов по окружающему миру </vt:lpstr>
      <vt:lpstr>Вторая ступень обучения (5-9 классы).</vt:lpstr>
      <vt:lpstr> По русскому языку: </vt:lpstr>
      <vt:lpstr>Промежуточный контроль: </vt:lpstr>
      <vt:lpstr>Слайд 16</vt:lpstr>
      <vt:lpstr>по физике: </vt:lpstr>
      <vt:lpstr>по химии: </vt:lpstr>
      <vt:lpstr>по информатике: </vt:lpstr>
      <vt:lpstr>Итоговый контроль:</vt:lpstr>
      <vt:lpstr>по математике: </vt:lpstr>
      <vt:lpstr>по физике: </vt:lpstr>
      <vt:lpstr>по химии:</vt:lpstr>
      <vt:lpstr>по информатике:</vt:lpstr>
      <vt:lpstr>Анализ всероссийских проверочных работ (ВПР) в 5-8-х классах</vt:lpstr>
      <vt:lpstr>Анализ всероссийских проверочных работ (ВПР) в 5-8-х классах</vt:lpstr>
      <vt:lpstr>Анализ всероссийских проверочных работ (ВПР) в 5-8-х классах</vt:lpstr>
      <vt:lpstr>Анализ всероссийских проверочных работ (ВПР) в 5-8-х классах</vt:lpstr>
      <vt:lpstr>Анализ всероссийских проверочных работ (ВПР) в 5-8-х классах</vt:lpstr>
      <vt:lpstr>Анализ всероссийских проверочных работ (ВПР) в 5-8-х классах</vt:lpstr>
      <vt:lpstr>Анализ всероссийских проверочных работ (ВПР) в 5-8-х классах</vt:lpstr>
      <vt:lpstr>В рамках промежуточной аттестации в конце года в школе провели экзамены по осетинскому языку.   </vt:lpstr>
      <vt:lpstr>Третья ступень обучения (10, 11 классы)   </vt:lpstr>
      <vt:lpstr>Третья ступень обучения (10, 11 классы)   </vt:lpstr>
      <vt:lpstr>Третья ступень обучения (10, 11 классы)   </vt:lpstr>
      <vt:lpstr>Третья ступень обучения (10, 11 классы)   </vt:lpstr>
      <vt:lpstr>Третья ступень обучения (10, 11 классы)   </vt:lpstr>
      <vt:lpstr>Слайд 38</vt:lpstr>
      <vt:lpstr>Информация об успеваемости учащихся </vt:lpstr>
      <vt:lpstr>Слайд 40</vt:lpstr>
      <vt:lpstr>Слайд 41</vt:lpstr>
      <vt:lpstr>Медалисты школы</vt:lpstr>
      <vt:lpstr>Задачи работы  Методического Совета  на 2024-2025 учебный год</vt:lpstr>
      <vt:lpstr> Итоги муниципального этапа олимпиады 2023-2024 учебного года</vt:lpstr>
      <vt:lpstr>Итоги муниципального этапа олимпиады 2023-2024 учебного года</vt:lpstr>
      <vt:lpstr>Итоги регионального этапа олимпиады 2023-2024 учебного года </vt:lpstr>
      <vt:lpstr>Результаты ГТО</vt:lpstr>
      <vt:lpstr>Инклюзивное образование</vt:lpstr>
      <vt:lpstr>Общие выводы</vt:lpstr>
      <vt:lpstr>Рекомендации на 2024-2025 учебный год:</vt:lpstr>
      <vt:lpstr>Задачи на новый 2024-2025 учебный год: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школы за 2023-2024 учебный год</dc:title>
  <dc:creator>СОШ №43</dc:creator>
  <cp:lastModifiedBy>СОШ №43</cp:lastModifiedBy>
  <cp:revision>34</cp:revision>
  <dcterms:created xsi:type="dcterms:W3CDTF">2024-09-01T20:33:22Z</dcterms:created>
  <dcterms:modified xsi:type="dcterms:W3CDTF">2024-09-01T22:44:29Z</dcterms:modified>
</cp:coreProperties>
</file>