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</c:v>
                </c:pt>
                <c:pt idx="1">
                  <c:v>94</c:v>
                </c:pt>
                <c:pt idx="2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2020-2021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96</c:v>
                </c:pt>
                <c:pt idx="1">
                  <c:v>55</c:v>
                </c:pt>
                <c:pt idx="2">
                  <c:v>51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2021-2022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</c:v>
                </c:pt>
                <c:pt idx="1">
                  <c:v>40</c:v>
                </c:pt>
                <c:pt idx="2">
                  <c:v>48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2022-2023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96</c:v>
                </c:pt>
                <c:pt idx="1">
                  <c:v>77</c:v>
                </c:pt>
                <c:pt idx="2">
                  <c:v>59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2023-2024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99</c:v>
                </c:pt>
                <c:pt idx="1">
                  <c:v>85</c:v>
                </c:pt>
                <c:pt idx="2">
                  <c:v>63</c:v>
                </c:pt>
              </c:numCache>
            </c:numRef>
          </c:val>
        </c:ser>
        <c:marker val="1"/>
        <c:axId val="91616768"/>
        <c:axId val="92200960"/>
      </c:lineChart>
      <c:catAx>
        <c:axId val="91616768"/>
        <c:scaling>
          <c:orientation val="minMax"/>
        </c:scaling>
        <c:axPos val="b"/>
        <c:tickLblPos val="nextTo"/>
        <c:crossAx val="92200960"/>
        <c:crosses val="autoZero"/>
        <c:auto val="1"/>
        <c:lblAlgn val="ctr"/>
        <c:lblOffset val="100"/>
      </c:catAx>
      <c:valAx>
        <c:axId val="92200960"/>
        <c:scaling>
          <c:orientation val="minMax"/>
        </c:scaling>
        <c:axPos val="l"/>
        <c:majorGridlines/>
        <c:numFmt formatCode="General" sourceLinked="1"/>
        <c:tickLblPos val="nextTo"/>
        <c:crossAx val="916167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038630832354061E-2"/>
          <c:y val="5.0397067806963958E-2"/>
          <c:w val="0.74712290114457025"/>
          <c:h val="0.6696179217723868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97</c:v>
                </c:pt>
                <c:pt idx="1">
                  <c:v>83</c:v>
                </c:pt>
                <c:pt idx="2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2020-2021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81</c:v>
                </c:pt>
                <c:pt idx="2">
                  <c:v>87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2021-2022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</c:v>
                </c:pt>
                <c:pt idx="1">
                  <c:v>86</c:v>
                </c:pt>
                <c:pt idx="2">
                  <c:v>81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2022-2023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99</c:v>
                </c:pt>
                <c:pt idx="1">
                  <c:v>71</c:v>
                </c:pt>
                <c:pt idx="2">
                  <c:v>66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2023-2024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% успеваемости</c:v>
                </c:pt>
                <c:pt idx="1">
                  <c:v>% качества</c:v>
                </c:pt>
                <c:pt idx="2">
                  <c:v>СОУ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99</c:v>
                </c:pt>
                <c:pt idx="1">
                  <c:v>69</c:v>
                </c:pt>
                <c:pt idx="2">
                  <c:v>68</c:v>
                </c:pt>
              </c:numCache>
            </c:numRef>
          </c:val>
        </c:ser>
        <c:marker val="1"/>
        <c:axId val="40131968"/>
        <c:axId val="92331392"/>
      </c:lineChart>
      <c:catAx>
        <c:axId val="40131968"/>
        <c:scaling>
          <c:orientation val="minMax"/>
        </c:scaling>
        <c:axPos val="b"/>
        <c:tickLblPos val="nextTo"/>
        <c:crossAx val="92331392"/>
        <c:crosses val="autoZero"/>
        <c:auto val="1"/>
        <c:lblAlgn val="ctr"/>
        <c:lblOffset val="100"/>
      </c:catAx>
      <c:valAx>
        <c:axId val="923313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40131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079517640423616"/>
          <c:y val="8.2515890285091154E-2"/>
          <c:w val="0.17768536604450264"/>
          <c:h val="0.6397041646338637"/>
        </c:manualLayout>
      </c:layout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9D96AC-584E-481D-A0EE-70F5AACCCE0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1281E8-64A6-42BE-9187-1FD89DFA9B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60509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 итоговой аттестации за 2023-2024 учебный год.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После пересдачи результаты изменились</a:t>
            </a:r>
            <a:r>
              <a:rPr lang="ru-RU" sz="1400" b="1" dirty="0" smtClean="0"/>
              <a:t>:</a:t>
            </a:r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dirty="0" smtClean="0"/>
          </a:p>
          <a:p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642918"/>
          <a:ext cx="7786741" cy="443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7"/>
                <a:gridCol w="847052"/>
                <a:gridCol w="835281"/>
                <a:gridCol w="814136"/>
                <a:gridCol w="888148"/>
                <a:gridCol w="962160"/>
                <a:gridCol w="1939767"/>
              </a:tblGrid>
              <a:tr h="3708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сдававших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Засеев С.И.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Аккалаева Ф.Т.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Гиголаев В.Н.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Аккалаева Ф.Т.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Цидаева Н.С.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Заволока В.К.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Бастаева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Л.Ф.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274320"/>
            <a:ext cx="8572560" cy="6440828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/>
              <a:t>ВЫВОД</a:t>
            </a:r>
            <a:r>
              <a:rPr lang="ru-RU" sz="1600" b="1" dirty="0" smtClean="0"/>
              <a:t>:</a:t>
            </a:r>
            <a:endParaRPr lang="ru-RU" sz="1600" dirty="0" smtClean="0"/>
          </a:p>
          <a:p>
            <a:pPr algn="just"/>
            <a:r>
              <a:rPr lang="ru-RU" sz="1600" dirty="0" smtClean="0"/>
              <a:t>Итак, к итоговой аттестации были допущены 118 учащихся. По результатам ГИА аттестаты получили  117 учащихся, 1 ученик не получил аттестат (</a:t>
            </a:r>
            <a:r>
              <a:rPr lang="ru-RU" sz="1600" dirty="0" err="1" smtClean="0"/>
              <a:t>Кцоев</a:t>
            </a:r>
            <a:r>
              <a:rPr lang="ru-RU" sz="1600" dirty="0" smtClean="0"/>
              <a:t> Р- 9б), так как не сдал три предмета (русский язык, математика, обществознание) и  оставлен на пересдачу в сентябрьские сроки.  Из 118 учащихся  33 человека  сдали ОГЭ на «4» и «5» (28%).</a:t>
            </a:r>
          </a:p>
          <a:p>
            <a:pPr algn="just"/>
            <a:r>
              <a:rPr lang="ru-RU" sz="1600" dirty="0" smtClean="0"/>
              <a:t>С отличием аттестат получили 6 учеников: Абрамян Д (9а), </a:t>
            </a:r>
            <a:r>
              <a:rPr lang="ru-RU" sz="1600" dirty="0" err="1" smtClean="0"/>
              <a:t>Хубулов</a:t>
            </a:r>
            <a:r>
              <a:rPr lang="ru-RU" sz="1600" dirty="0" smtClean="0"/>
              <a:t> Д (9а), </a:t>
            </a:r>
            <a:r>
              <a:rPr lang="ru-RU" sz="1600" dirty="0" err="1" smtClean="0"/>
              <a:t>Габараева</a:t>
            </a:r>
            <a:r>
              <a:rPr lang="ru-RU" sz="1600" dirty="0" smtClean="0"/>
              <a:t> А (9б), Бритаева К (9б), </a:t>
            </a:r>
            <a:r>
              <a:rPr lang="ru-RU" sz="1600" dirty="0" err="1" smtClean="0"/>
              <a:t>Кулова</a:t>
            </a:r>
            <a:r>
              <a:rPr lang="ru-RU" sz="1600" dirty="0" smtClean="0"/>
              <a:t> А (9б), Морозов О (9в).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285728"/>
          <a:ext cx="7572429" cy="403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591"/>
                <a:gridCol w="1155380"/>
                <a:gridCol w="1514486"/>
                <a:gridCol w="1514486"/>
                <a:gridCol w="1514486"/>
              </a:tblGrid>
              <a:tr h="11085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Предмет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понизившие свой результат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 повысившие свой результат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 подтвердившие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свой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результат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Средняя оценка по школе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Обществознание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Литература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Информатика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Английский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74320"/>
            <a:ext cx="8358246" cy="6297952"/>
          </a:xfrm>
        </p:spPr>
        <p:txBody>
          <a:bodyPr>
            <a:normAutofit fontScale="55000" lnSpcReduction="20000"/>
          </a:bodyPr>
          <a:lstStyle/>
          <a:p>
            <a:r>
              <a:rPr lang="ru-RU" sz="2200" b="1" dirty="0" smtClean="0"/>
              <a:t>Рекомендации:</a:t>
            </a:r>
            <a:endParaRPr lang="ru-RU" sz="2200" dirty="0" smtClean="0"/>
          </a:p>
          <a:p>
            <a:pPr lvl="0"/>
            <a:r>
              <a:rPr lang="ru-RU" sz="2200" dirty="0" smtClean="0"/>
              <a:t>1. Продолжить </a:t>
            </a:r>
            <a:r>
              <a:rPr lang="ru-RU" sz="2200" dirty="0" smtClean="0"/>
              <a:t>сложившуюся систему подготовки учащихся к ГИА </a:t>
            </a:r>
          </a:p>
          <a:p>
            <a:r>
              <a:rPr lang="ru-RU" sz="2200" dirty="0" smtClean="0"/>
              <a:t>через повышение информационной компетенции участников образовательного процесса.</a:t>
            </a:r>
          </a:p>
          <a:p>
            <a:r>
              <a:rPr lang="ru-RU" sz="2200" b="1" dirty="0" smtClean="0"/>
              <a:t>2.</a:t>
            </a:r>
            <a:r>
              <a:rPr lang="ru-RU" sz="2200" dirty="0" smtClean="0"/>
              <a:t>  Членам методических объединений </a:t>
            </a:r>
          </a:p>
          <a:p>
            <a:r>
              <a:rPr lang="ru-RU" sz="2200" dirty="0" smtClean="0"/>
              <a:t>     -проанализировать результаты ГИА-2024,</a:t>
            </a:r>
          </a:p>
          <a:p>
            <a:r>
              <a:rPr lang="ru-RU" sz="2200" dirty="0" smtClean="0"/>
              <a:t>     -  организовать работу по устранению  выявленных в ходе</a:t>
            </a:r>
          </a:p>
          <a:p>
            <a:r>
              <a:rPr lang="ru-RU" sz="2200" dirty="0" smtClean="0"/>
              <a:t>        государственной итоговой аттестации пробелов в знаниях учащихся</a:t>
            </a:r>
          </a:p>
          <a:p>
            <a:r>
              <a:rPr lang="ru-RU" sz="2200" dirty="0" smtClean="0"/>
              <a:t>       9 классов,</a:t>
            </a:r>
          </a:p>
          <a:p>
            <a:r>
              <a:rPr lang="ru-RU" sz="2200" dirty="0" smtClean="0"/>
              <a:t>      - включить в план работы школьных МО деятельность с одаренными </a:t>
            </a:r>
          </a:p>
          <a:p>
            <a:r>
              <a:rPr lang="ru-RU" sz="2200" dirty="0" smtClean="0"/>
              <a:t>       и слабоуспевающими учащимися,</a:t>
            </a:r>
          </a:p>
          <a:p>
            <a:r>
              <a:rPr lang="ru-RU" sz="2200" dirty="0" smtClean="0"/>
              <a:t>      - усовершенствовать систему </a:t>
            </a:r>
            <a:r>
              <a:rPr lang="ru-RU" sz="2200" dirty="0" err="1" smtClean="0"/>
              <a:t>внутришкольного</a:t>
            </a:r>
            <a:r>
              <a:rPr lang="ru-RU" sz="2200" dirty="0" smtClean="0"/>
              <a:t> мониторинга уровня </a:t>
            </a:r>
          </a:p>
          <a:p>
            <a:r>
              <a:rPr lang="ru-RU" sz="2200" dirty="0" smtClean="0"/>
              <a:t>        </a:t>
            </a:r>
            <a:r>
              <a:rPr lang="ru-RU" sz="2200" dirty="0" err="1" smtClean="0"/>
              <a:t>обученности</a:t>
            </a:r>
            <a:r>
              <a:rPr lang="ru-RU" sz="2200" dirty="0" smtClean="0"/>
              <a:t> учащихся выпускных классов; </a:t>
            </a:r>
          </a:p>
          <a:p>
            <a:r>
              <a:rPr lang="ru-RU" sz="2200" dirty="0" smtClean="0"/>
              <a:t> </a:t>
            </a:r>
          </a:p>
          <a:p>
            <a:r>
              <a:rPr lang="ru-RU" sz="2200" b="1" dirty="0" smtClean="0"/>
              <a:t>3.</a:t>
            </a:r>
            <a:r>
              <a:rPr lang="ru-RU" sz="2200" b="1" i="1" dirty="0" smtClean="0"/>
              <a:t>   Учителям-предметникам:</a:t>
            </a:r>
            <a:endParaRPr lang="ru-RU" sz="2200" dirty="0" smtClean="0"/>
          </a:p>
          <a:p>
            <a:r>
              <a:rPr lang="ru-RU" sz="2200" dirty="0" smtClean="0"/>
              <a:t>- откорректировать план подготовки к государственной (итоговой) аттестации учащихся 9 классов по предметам;</a:t>
            </a:r>
          </a:p>
          <a:p>
            <a:r>
              <a:rPr lang="ru-RU" sz="2200" dirty="0" smtClean="0"/>
              <a:t>- в рабочих программах по предметам предусмотреть повторение учебного материала, проведение диагностических работ по всем предметам;</a:t>
            </a:r>
          </a:p>
          <a:p>
            <a:r>
              <a:rPr lang="ru-RU" sz="2200" dirty="0" smtClean="0"/>
              <a:t>- совершенствовать методику преподавания с учетом требований государственной (итоговой) аттестации;</a:t>
            </a:r>
          </a:p>
          <a:p>
            <a:r>
              <a:rPr lang="ru-RU" sz="2200" dirty="0" smtClean="0"/>
              <a:t>- в педагогической деятельности стимулировать познавательную активность учащихся как средство саморазвития и самореализации личности;</a:t>
            </a:r>
          </a:p>
          <a:p>
            <a:r>
              <a:rPr lang="ru-RU" sz="2200" dirty="0" smtClean="0"/>
              <a:t>- продолжить работу над повышением качества знаний учащихся;</a:t>
            </a:r>
          </a:p>
          <a:p>
            <a:r>
              <a:rPr lang="ru-RU" sz="2200" dirty="0" smtClean="0"/>
              <a:t>- использовать индивидуализацию и дифференциацию обучения учащихся;</a:t>
            </a:r>
          </a:p>
          <a:p>
            <a:r>
              <a:rPr lang="ru-RU" sz="2200" dirty="0" smtClean="0"/>
              <a:t>- использовать в работе современные способы проверки знаний учащихся, включать в систему контроля задания различного характера: репродуктивные, исследовательские, творческие.</a:t>
            </a:r>
          </a:p>
          <a:p>
            <a:r>
              <a:rPr lang="ru-RU" sz="2200" dirty="0" smtClean="0"/>
              <a:t>- осуществлять взаимодействие между семьей и школой с целью организации совместных действий для решения успешности обучения и социализации личности.</a:t>
            </a:r>
          </a:p>
          <a:p>
            <a:r>
              <a:rPr lang="ru-RU" sz="2200" dirty="0" smtClean="0"/>
              <a:t>4.   Психологической службе усилить работу с учащимися 9-х классов и родителями по снятию тревожности на экзамене.</a:t>
            </a:r>
          </a:p>
          <a:p>
            <a:r>
              <a:rPr lang="ru-RU" sz="2200" dirty="0" smtClean="0"/>
              <a:t>5.  Классным руководителям 9-х классов:</a:t>
            </a:r>
          </a:p>
          <a:p>
            <a:r>
              <a:rPr lang="ru-RU" sz="2200" dirty="0" smtClean="0"/>
              <a:t>- организовать взаимодействие учителей-предметников, учащихся и родителей по проблеме продолжения образования (своевременное определение девятиклассником формы ГИА, экзаменов по выбору).</a:t>
            </a:r>
          </a:p>
          <a:p>
            <a:pPr>
              <a:buNone/>
            </a:pPr>
            <a:endParaRPr lang="ru-RU" sz="16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Результаты сочинений</a:t>
            </a:r>
            <a:r>
              <a:rPr lang="ru-RU" sz="1800" b="1" dirty="0" smtClean="0"/>
              <a:t>.</a:t>
            </a:r>
          </a:p>
          <a:p>
            <a:endParaRPr lang="ru-RU" sz="1800" b="1" dirty="0" smtClean="0"/>
          </a:p>
          <a:p>
            <a:endParaRPr lang="ru-RU" sz="1800" b="1" dirty="0" smtClean="0"/>
          </a:p>
          <a:p>
            <a:endParaRPr lang="ru-RU" sz="1800" b="1" dirty="0" smtClean="0"/>
          </a:p>
          <a:p>
            <a:endParaRPr lang="ru-RU" sz="1800" b="1" dirty="0" smtClean="0"/>
          </a:p>
          <a:p>
            <a:r>
              <a:rPr lang="ru-RU" sz="1800" b="1" u="sng" dirty="0" smtClean="0"/>
              <a:t>Экзамен  </a:t>
            </a:r>
            <a:r>
              <a:rPr lang="ru-RU" sz="1800" b="1" u="sng" dirty="0" smtClean="0"/>
              <a:t>по математике – </a:t>
            </a:r>
            <a:r>
              <a:rPr lang="ru-RU" sz="1800" b="1" u="sng" dirty="0" smtClean="0"/>
              <a:t>ЕГЭ</a:t>
            </a:r>
          </a:p>
          <a:p>
            <a:r>
              <a:rPr lang="ru-RU" sz="1800" dirty="0" smtClean="0"/>
              <a:t>ЕГЭ базового  и профильного уровня состоялся 31.05.2024 года   </a:t>
            </a:r>
          </a:p>
          <a:p>
            <a:r>
              <a:rPr lang="ru-RU" sz="1800" dirty="0" smtClean="0"/>
              <a:t> КИМ экзамена по базовой математике состоит из 21 задания, на которые отведено 180 минут. За каждое задание можно получить 1 балл. </a:t>
            </a:r>
            <a:endParaRPr lang="ru-RU" sz="1800" dirty="0" smtClean="0"/>
          </a:p>
          <a:p>
            <a:r>
              <a:rPr lang="ru-RU" sz="1800" dirty="0" smtClean="0"/>
              <a:t> В результате, Средняя оценка осталась такой же, что и в прошлом году - 4. </a:t>
            </a:r>
          </a:p>
          <a:p>
            <a:r>
              <a:rPr lang="ru-RU" sz="1800" dirty="0" smtClean="0"/>
              <a:t>        Вывод: </a:t>
            </a:r>
          </a:p>
          <a:p>
            <a:r>
              <a:rPr lang="ru-RU" sz="1800" dirty="0" smtClean="0"/>
              <a:t>Средняя оценка по школе –4, по РФ  -4. 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Анализ государственной итоговой аттестации за курс среднего общего </a:t>
            </a:r>
            <a:r>
              <a:rPr lang="ru-RU" sz="2800" dirty="0" smtClean="0"/>
              <a:t>образования 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 smtClean="0"/>
              <a:t>2023-2024 учебном году.</a:t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643050"/>
          <a:ext cx="7929618" cy="1189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603"/>
                <a:gridCol w="1321603"/>
                <a:gridCol w="1321603"/>
                <a:gridCol w="1321603"/>
                <a:gridCol w="1321603"/>
                <a:gridCol w="132160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Класс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Всего в классе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Зачет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Незачет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Не писал по уважительной причине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16/100%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5786454"/>
          <a:ext cx="8215371" cy="93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819"/>
                <a:gridCol w="730255"/>
                <a:gridCol w="857256"/>
                <a:gridCol w="857256"/>
                <a:gridCol w="642942"/>
                <a:gridCol w="1071570"/>
                <a:gridCol w="1000132"/>
                <a:gridCol w="642942"/>
                <a:gridCol w="150019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усп-ти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кач-ва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Джанаева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Н.А.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072230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/>
              <a:t>Сравнительные данные за 5 лет на базовом уровне:</a:t>
            </a:r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По профильной математике экзамен </a:t>
            </a:r>
            <a:r>
              <a:rPr lang="ru-RU" sz="1800" dirty="0" smtClean="0"/>
              <a:t>сдавали 5 человек. Оценки не выставлялись, только баллы. </a:t>
            </a:r>
          </a:p>
          <a:p>
            <a:r>
              <a:rPr lang="ru-RU" sz="1800" dirty="0" smtClean="0"/>
              <a:t>Был </a:t>
            </a:r>
            <a:r>
              <a:rPr lang="ru-RU" sz="1800" dirty="0" smtClean="0"/>
              <a:t>установлен минимальный  порог – 27 баллов.</a:t>
            </a:r>
          </a:p>
          <a:p>
            <a:r>
              <a:rPr lang="ru-RU" sz="1800" dirty="0" smtClean="0"/>
              <a:t>Учащиеся показали следующие результаты: 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700" b="1" dirty="0" smtClean="0"/>
              <a:t>Средний балл выполнения работы - 59, что на 4 балла выше, чем в прошлом году. </a:t>
            </a:r>
            <a:endParaRPr lang="ru-RU" sz="1700" dirty="0" smtClean="0"/>
          </a:p>
          <a:p>
            <a:r>
              <a:rPr lang="ru-RU" sz="1700" dirty="0" smtClean="0"/>
              <a:t>В результате из 5 учащихся все учащиеся набрали минимальный   порог (27). От 80 до 100 баллов набрал </a:t>
            </a:r>
            <a:r>
              <a:rPr lang="ru-RU" sz="1700" dirty="0" err="1" smtClean="0"/>
              <a:t>Гузитаев</a:t>
            </a:r>
            <a:r>
              <a:rPr lang="ru-RU" sz="1700" dirty="0" smtClean="0"/>
              <a:t> Г(82), </a:t>
            </a:r>
            <a:r>
              <a:rPr lang="ru-RU" sz="1700" dirty="0" err="1" smtClean="0"/>
              <a:t>Кундухов</a:t>
            </a:r>
            <a:r>
              <a:rPr lang="ru-RU" sz="1700" dirty="0" smtClean="0"/>
              <a:t> Т -70 баллов, </a:t>
            </a:r>
            <a:r>
              <a:rPr lang="ru-RU" sz="1700" dirty="0" smtClean="0"/>
              <a:t>    58 </a:t>
            </a:r>
            <a:r>
              <a:rPr lang="ru-RU" sz="1700" dirty="0" smtClean="0"/>
              <a:t>баллов – </a:t>
            </a:r>
            <a:r>
              <a:rPr lang="ru-RU" sz="1700" dirty="0" err="1" smtClean="0"/>
              <a:t>Авсарагов</a:t>
            </a:r>
            <a:r>
              <a:rPr lang="ru-RU" sz="1700" dirty="0" smtClean="0"/>
              <a:t> </a:t>
            </a:r>
            <a:r>
              <a:rPr lang="ru-RU" sz="1700" dirty="0" smtClean="0"/>
              <a:t>Ч, 52 </a:t>
            </a:r>
            <a:r>
              <a:rPr lang="ru-RU" sz="1700" dirty="0" smtClean="0"/>
              <a:t>балла  –</a:t>
            </a:r>
            <a:r>
              <a:rPr lang="ru-RU" sz="1700" dirty="0" err="1" smtClean="0"/>
              <a:t>Габеев</a:t>
            </a:r>
            <a:r>
              <a:rPr lang="ru-RU" sz="1700" dirty="0" smtClean="0"/>
              <a:t> </a:t>
            </a:r>
            <a:r>
              <a:rPr lang="ru-RU" sz="1700" dirty="0" smtClean="0"/>
              <a:t>А, </a:t>
            </a:r>
            <a:r>
              <a:rPr lang="ru-RU" sz="1700" dirty="0" smtClean="0"/>
              <a:t>34 балла - </a:t>
            </a:r>
            <a:r>
              <a:rPr lang="ru-RU" sz="1700" dirty="0" err="1" smtClean="0"/>
              <a:t>Сланов</a:t>
            </a:r>
            <a:r>
              <a:rPr lang="ru-RU" sz="1700" dirty="0" smtClean="0"/>
              <a:t> С</a:t>
            </a:r>
            <a:r>
              <a:rPr lang="ru-RU" sz="1800" dirty="0" smtClean="0"/>
              <a:t>.</a:t>
            </a:r>
          </a:p>
          <a:p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857232"/>
          <a:ext cx="6929487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829"/>
                <a:gridCol w="2309829"/>
                <a:gridCol w="2309829"/>
              </a:tblGrid>
              <a:tr h="25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     Успеваемость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Средняя оценка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</a:p>
                  </a:txBody>
                  <a:tcPr marL="68580" marR="68580" marT="0" marB="0"/>
                </a:tc>
              </a:tr>
              <a:tr h="25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25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3,4</a:t>
                      </a:r>
                    </a:p>
                  </a:txBody>
                  <a:tcPr marL="68580" marR="68580" marT="0" marB="0"/>
                </a:tc>
              </a:tr>
              <a:tr h="25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2022-2023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94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25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2023-2024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3786190"/>
          <a:ext cx="7786740" cy="909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348"/>
                <a:gridCol w="1557348"/>
                <a:gridCol w="1557348"/>
                <a:gridCol w="1557348"/>
                <a:gridCol w="1557348"/>
              </a:tblGrid>
              <a:tr h="124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учащихся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Мин.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Макс.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Джанаева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Н.А.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6215106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Сравнительные данные за 5 лет на профильном уровне</a:t>
            </a:r>
            <a:r>
              <a:rPr lang="ru-RU" sz="1600" b="1" dirty="0" smtClean="0"/>
              <a:t>:</a:t>
            </a:r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Вывод:</a:t>
            </a:r>
            <a:endParaRPr lang="ru-RU" sz="1600" dirty="0" smtClean="0"/>
          </a:p>
          <a:p>
            <a:r>
              <a:rPr lang="ru-RU" sz="1600" dirty="0" smtClean="0"/>
              <a:t> Наблюдается положительная динамика по повышению среднего балла ЕГЭ по математике профильного уровня. В этом году результаты значительно  выше, чем в прошлые годы. Средний балл по школе -59, по России -63. Все учащиеся, выбравшие профильную математику,  преодолели минимальный порог. Впервые по школе результат ЕГЭ выше 80 баллов.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857232"/>
          <a:ext cx="8001057" cy="1643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9"/>
                <a:gridCol w="2667019"/>
                <a:gridCol w="2667019"/>
              </a:tblGrid>
              <a:tr h="273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     Успеваемость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</a:tr>
              <a:tr h="273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</a:tr>
              <a:tr h="273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273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2022-2023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</a:tr>
              <a:tr h="273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2023-2024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642918"/>
            <a:ext cx="9001156" cy="8072494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В 2024 году минимальный порог для получения аттестата   по русскому языку- 24 балла, для поступления в вуз необходимо набрать 36 баллов</a:t>
            </a:r>
            <a:r>
              <a:rPr lang="ru-RU" sz="1400" dirty="0" smtClean="0"/>
              <a:t>.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u="sng" dirty="0" smtClean="0"/>
              <a:t>Экзамен по русскому </a:t>
            </a:r>
            <a:r>
              <a:rPr lang="ru-RU" sz="2000" u="sng" dirty="0" smtClean="0"/>
              <a:t>языку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3" y="1142984"/>
          <a:ext cx="9001157" cy="6127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81"/>
                <a:gridCol w="7041572"/>
                <a:gridCol w="785818"/>
                <a:gridCol w="785786"/>
              </a:tblGrid>
              <a:tr h="20858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Элементы содержания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чел,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% выполнения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Информационная обработка текста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</a:tr>
              <a:tr h="2096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Средства связи предложений в тексте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Лексическое значение слова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Орфоэпические нормы (постановка ударения)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2109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Лексические нормы (употребление слова в соответствии с точным лексическим значением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</a:tr>
              <a:tr h="1989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Лексические нормы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</a:tr>
              <a:tr h="196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Морфологические нормы (образование форм слова)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</a:tr>
              <a:tr h="1937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Синтаксические нормы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</a:tr>
              <a:tr h="1911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Правописание корней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Правописание приставок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Правописание суффиксов различных частей речи (кроме -Н-/-НН-)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Правописание личных окончаний глаголов и суффиксов причастий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</a:tr>
              <a:tr h="2081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Правописание НЕ и 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</a:tr>
              <a:tr h="2357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Слитное, дефисное, раздельное написание слов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1929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Правописание -Н- и -НН- в различных частях речи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</a:tr>
              <a:tr h="2169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Знаки препинания в простом осложнённом предложении (с однородными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членами) Пунктуация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</a:tr>
              <a:tr h="1750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Знаки препинания в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предложениях с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обособленными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членами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2464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Знаки препинания в предложениях со словами и конструкциями, грамматически не связанными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2223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Знаки препинания в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сложноподчинённом предложении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Знаки препинания в сложном предложении с разными видами связи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Пунктуационные нормы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  <a:tr h="1952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Текст как речевое произведение. Смысловая и композиционная целостность текста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</a:tr>
              <a:tr h="2223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Функционально-смысловые типы речи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</a:tr>
              <a:tr h="2424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Лексическое значение слова. Синонимы. Антонимы. Омонимы. Фразеологические обороты. Группы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слов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</a:tr>
              <a:tr h="2223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Средства связи предложений в тексте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</a:tr>
              <a:tr h="1876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Речь. Языковые средства выразительности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357188"/>
          <a:ext cx="8229600" cy="591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474"/>
                <a:gridCol w="3286148"/>
                <a:gridCol w="1571636"/>
                <a:gridCol w="1154422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 на задания части 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Максимальный балл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Процент </a:t>
                      </a:r>
                    </a:p>
                  </a:txBody>
                  <a:tcPr marL="68580" marR="68580" marT="0" marB="0" vert="vert270" anchor="ctr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Сочинение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Информационно-смысловая  переработка текста. Отзыв,  рецензия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Формулировка проблем исходного текста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Комментарий к проблеме исходного текста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Отражение позиции автора по проблеме исходного текста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Отношение к позиции автора по проблеме исходного текста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Смысловая цельность, речевая связность и последовательность изложения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Богатство речи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Соблюдение орфографических норм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Соблюдение пунктуационных норм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Соблюдение грамматических норм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Соблюдение речевых норм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Соблюдение этических норм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Соблюдение фактологической точности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85728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Кол-во учащихся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58,5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538" y="1214422"/>
          <a:ext cx="6286544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2357454"/>
              </a:tblGrid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набранных баллов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Количество человек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90 -100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80-89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70-79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60-69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50-59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Менее 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8" y="0"/>
            <a:ext cx="8643998" cy="895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Доля выпускников, получивших по результатам ЕГЭ высокие баллы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(от 81 до 100)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sz="1200" dirty="0"/>
              <a:t>Самый высокий балл по школе 94б. – </a:t>
            </a:r>
            <a:r>
              <a:rPr lang="ru-RU" sz="1200" dirty="0" err="1"/>
              <a:t>Атрошка</a:t>
            </a:r>
            <a:r>
              <a:rPr lang="ru-RU" sz="1200" dirty="0"/>
              <a:t> Екатерина.</a:t>
            </a:r>
          </a:p>
          <a:p>
            <a:pPr algn="just"/>
            <a:r>
              <a:rPr lang="ru-RU" sz="1200" dirty="0"/>
              <a:t>Два ученика 11 класса </a:t>
            </a:r>
            <a:r>
              <a:rPr lang="ru-RU" sz="1200" dirty="0" err="1"/>
              <a:t>Гатикоев</a:t>
            </a:r>
            <a:r>
              <a:rPr lang="ru-RU" sz="1200" dirty="0"/>
              <a:t> Гарри и </a:t>
            </a:r>
            <a:r>
              <a:rPr lang="ru-RU" sz="1200" dirty="0" err="1"/>
              <a:t>Джабиева</a:t>
            </a:r>
            <a:r>
              <a:rPr lang="ru-RU" sz="1200" dirty="0"/>
              <a:t> Дана в основной день экзамена ушли в резерв по состоянию здоровья и сдавали в ЕГЭ резервный день.   </a:t>
            </a:r>
          </a:p>
          <a:p>
            <a:pPr algn="just"/>
            <a:r>
              <a:rPr lang="ru-RU" sz="1200" dirty="0"/>
              <a:t>Средний балл по школе – 58,5, по России 64.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4000504"/>
          <a:ext cx="8358244" cy="861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857388"/>
                <a:gridCol w="1500198"/>
                <a:gridCol w="342902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Количество обучающихся, чел.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100 баллов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обучающихся с высшим баллом от числа сдававших экзамен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35798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1600" b="1" dirty="0" smtClean="0"/>
              <a:t>Сравнительные данные за 5 </a:t>
            </a:r>
            <a:r>
              <a:rPr lang="ru-RU" sz="1600" b="1" dirty="0" smtClean="0"/>
              <a:t>лет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b="1" dirty="0" smtClean="0"/>
              <a:t>Выводы:</a:t>
            </a:r>
            <a:endParaRPr lang="ru-RU" sz="1600" dirty="0" smtClean="0"/>
          </a:p>
          <a:p>
            <a:pPr algn="just"/>
            <a:r>
              <a:rPr lang="ru-RU" sz="1600" dirty="0" smtClean="0"/>
              <a:t>1.Все выпускники сдали ЕГЭ по русскому языку. </a:t>
            </a:r>
          </a:p>
          <a:p>
            <a:pPr algn="just"/>
            <a:r>
              <a:rPr lang="ru-RU" sz="1600" dirty="0" smtClean="0"/>
              <a:t>2.Средние показатели по русскому языку по школе по сравнению с прошлыми учебными годами имеют </a:t>
            </a:r>
            <a:r>
              <a:rPr lang="ru-RU" sz="1600" b="1" dirty="0" smtClean="0"/>
              <a:t>положительную динамику</a:t>
            </a:r>
            <a:r>
              <a:rPr lang="ru-RU" sz="1600" dirty="0" smtClean="0"/>
              <a:t>.</a:t>
            </a:r>
          </a:p>
          <a:p>
            <a:pPr algn="just"/>
            <a:r>
              <a:rPr lang="ru-RU" sz="1600" dirty="0" smtClean="0"/>
              <a:t>Следует усилить контроль за выполнением задания, проверяющего </a:t>
            </a:r>
            <a:r>
              <a:rPr lang="ru-RU" sz="1600" dirty="0" smtClean="0"/>
              <a:t>лингвистическую компетенцию, </a:t>
            </a:r>
            <a:r>
              <a:rPr lang="ru-RU" sz="1600" dirty="0" smtClean="0"/>
              <a:t>обратить внимание на недостаточно усвоенные разделы </a:t>
            </a:r>
            <a:r>
              <a:rPr lang="ru-RU" sz="1600" dirty="0" smtClean="0"/>
              <a:t>речи, </a:t>
            </a:r>
            <a:r>
              <a:rPr lang="ru-RU" sz="1600" dirty="0" smtClean="0"/>
              <a:t>связанные с интерпретацией содержания текста, комментарием проблематики текста, выяснением способов и средств связи предложений. Необходимо максимально использовать работу над текстами сочинений для автоматизации орфографических и пунктуационных навыков. </a:t>
            </a:r>
          </a:p>
          <a:p>
            <a:pPr algn="just"/>
            <a:r>
              <a:rPr lang="ru-RU" sz="1600" dirty="0" smtClean="0"/>
              <a:t>Результаты выполнения  работы по русскому языку дают возможность выявить тот круг умений и навыков, отработка которых требует большего внимания в процессе обучения в старших классах. К ним относятся умения, связанные с чтением, пониманием текста и умением его интерпретировать. Эти ведущие </a:t>
            </a:r>
            <a:r>
              <a:rPr lang="ru-RU" sz="1600" dirty="0" smtClean="0"/>
              <a:t>умения </a:t>
            </a:r>
            <a:r>
              <a:rPr lang="ru-RU" sz="1600" dirty="0" smtClean="0"/>
              <a:t>необходимы школьнику для успешного усвоения не только курса русского языка, но и других предметов.</a:t>
            </a:r>
          </a:p>
          <a:p>
            <a:pPr algn="just"/>
            <a:r>
              <a:rPr lang="ru-RU" sz="1600" b="1" i="1" dirty="0" smtClean="0"/>
              <a:t>В связи с этим следует</a:t>
            </a:r>
            <a:r>
              <a:rPr lang="ru-RU" sz="1600" dirty="0" smtClean="0"/>
              <a:t>:</a:t>
            </a:r>
          </a:p>
          <a:p>
            <a:pPr algn="just"/>
            <a:r>
              <a:rPr lang="ru-RU" sz="1600" dirty="0" smtClean="0"/>
              <a:t>- больше внимания на уроках русского языка уделять анализу текстов различных стилей и типов речи;</a:t>
            </a:r>
          </a:p>
          <a:p>
            <a:pPr algn="just"/>
            <a:r>
              <a:rPr lang="ru-RU" sz="1600" dirty="0" smtClean="0"/>
              <a:t>- целенаправленно развивать устную и письменную монологическую речь учащихся;</a:t>
            </a:r>
          </a:p>
          <a:p>
            <a:pPr algn="just"/>
            <a:r>
              <a:rPr lang="ru-RU" sz="1600" dirty="0" smtClean="0"/>
              <a:t>- формировать умение рассуждать на предложенную (в том числе лингвистическую) тему, приводя тезис, аргументы и делая вывод;</a:t>
            </a:r>
          </a:p>
          <a:p>
            <a:pPr algn="just"/>
            <a:r>
              <a:rPr lang="ru-RU" sz="1600" dirty="0" smtClean="0"/>
              <a:t>- отрабатывать навыки рационального чтения учебных, научно-популярных, публицистических текстов, формируя на этой основе </a:t>
            </a:r>
            <a:r>
              <a:rPr lang="ru-RU" sz="1600" dirty="0" smtClean="0"/>
              <a:t>умения </a:t>
            </a:r>
            <a:r>
              <a:rPr lang="ru-RU" sz="1600" dirty="0" smtClean="0"/>
              <a:t>работы с книгой;</a:t>
            </a:r>
          </a:p>
          <a:p>
            <a:pPr algn="just"/>
            <a:r>
              <a:rPr lang="ru-RU" sz="1600" dirty="0" smtClean="0"/>
              <a:t>- обучать анализу текста, при этом обращать особое внимание на эстетическую функцию языка;</a:t>
            </a:r>
          </a:p>
          <a:p>
            <a:pPr algn="just"/>
            <a:r>
              <a:rPr lang="ru-RU" sz="1600" dirty="0" smtClean="0"/>
              <a:t>- учить письменному пересказу, интерпретации и созданию текстов различных стилей.</a:t>
            </a:r>
          </a:p>
          <a:p>
            <a:pPr algn="just"/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14744" y="285728"/>
          <a:ext cx="4738678" cy="1624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1357322"/>
                <a:gridCol w="1238216"/>
              </a:tblGrid>
              <a:tr h="3220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Учебный год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2019-2020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2020-2021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2021-2022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2022-2023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2023-2024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58,5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На конец 2024 года в 9-х классах обучалось 118 человек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1800" dirty="0" smtClean="0"/>
          </a:p>
          <a:p>
            <a:r>
              <a:rPr lang="ru-RU" sz="1800" dirty="0" smtClean="0"/>
              <a:t>Для </a:t>
            </a:r>
            <a:r>
              <a:rPr lang="ru-RU" sz="1800" dirty="0" smtClean="0"/>
              <a:t>допуска к итоговой аттестации, учащиеся 2024 года </a:t>
            </a:r>
            <a:r>
              <a:rPr lang="ru-RU" sz="1800" dirty="0" smtClean="0"/>
              <a:t>сдавал</a:t>
            </a:r>
          </a:p>
          <a:p>
            <a:r>
              <a:rPr lang="ru-RU" sz="1800" dirty="0" smtClean="0"/>
              <a:t>и </a:t>
            </a:r>
            <a:r>
              <a:rPr lang="ru-RU" sz="1800" dirty="0" smtClean="0"/>
              <a:t>итоговое собеседование.</a:t>
            </a:r>
          </a:p>
          <a:p>
            <a:r>
              <a:rPr lang="ru-RU" sz="1800" dirty="0" smtClean="0"/>
              <a:t>14 февраля 2024 года было проведено итоговое собеседование по русскому языку для учащихся 9 класса.</a:t>
            </a:r>
          </a:p>
          <a:p>
            <a:r>
              <a:rPr lang="ru-RU" sz="1800" dirty="0" smtClean="0"/>
              <a:t>В собеседовании приняли участие 118 учащихся.</a:t>
            </a:r>
          </a:p>
          <a:p>
            <a:r>
              <a:rPr lang="ru-RU" sz="1800" dirty="0" smtClean="0"/>
              <a:t>Общий итог:  из 118 учащихся с первого раза получили зачет 118 учащихся. </a:t>
            </a:r>
          </a:p>
          <a:p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Анализ государственной итоговой аттестации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за </a:t>
            </a:r>
            <a:r>
              <a:rPr lang="ru-RU" sz="2000" dirty="0" smtClean="0"/>
              <a:t>курс основного общего </a:t>
            </a:r>
            <a:br>
              <a:rPr lang="ru-RU" sz="2000" dirty="0" smtClean="0"/>
            </a:br>
            <a:r>
              <a:rPr lang="ru-RU" sz="2000" dirty="0" smtClean="0"/>
              <a:t>образования в 2023-2024 учебном году. 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2000240"/>
          <a:ext cx="7929618" cy="1860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643206"/>
                <a:gridCol w="2643206"/>
              </a:tblGrid>
              <a:tr h="532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Классный руководитель</a:t>
                      </a:r>
                    </a:p>
                  </a:txBody>
                  <a:tcPr marL="68580" marR="68580" marT="0" marB="0"/>
                </a:tc>
              </a:tr>
              <a:tr h="313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Аккалаева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Ф.Т.</a:t>
                      </a:r>
                    </a:p>
                  </a:txBody>
                  <a:tcPr marL="68580" marR="68580" marT="0" marB="0"/>
                </a:tc>
              </a:tr>
              <a:tr h="313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Абаева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Р.А.</a:t>
                      </a:r>
                    </a:p>
                  </a:txBody>
                  <a:tcPr marL="68580" marR="68580" marT="0" marB="0"/>
                </a:tc>
              </a:tr>
              <a:tr h="313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Парастаева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И.Ю.</a:t>
                      </a:r>
                    </a:p>
                  </a:txBody>
                  <a:tcPr marL="68580" marR="68580" marT="0" marB="0"/>
                </a:tc>
              </a:tr>
              <a:tr h="313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857250"/>
          <a:ext cx="8229600" cy="135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21351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 anchor="ctr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Экзамены по выбору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ИВТ</a:t>
                      </a: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68580" marR="68580" marT="0" marB="0" vert="vert270"/>
                </a:tc>
              </a:tr>
              <a:tr h="41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4780" algn="l"/>
                          <a:tab pos="201295" algn="ctr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u="sng" dirty="0" smtClean="0"/>
              <a:t>Экзамены по выбору</a:t>
            </a:r>
            <a:r>
              <a:rPr lang="ru-RU" sz="2400" u="sng" dirty="0" smtClean="0"/>
              <a:t>: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357430"/>
          <a:ext cx="8715439" cy="4036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30"/>
                <a:gridCol w="881018"/>
                <a:gridCol w="985223"/>
                <a:gridCol w="833651"/>
                <a:gridCol w="1657827"/>
                <a:gridCol w="1089430"/>
                <a:gridCol w="1089430"/>
                <a:gridCol w="1089430"/>
              </a:tblGrid>
              <a:tr h="100013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сдававших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 школе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Средний балл по России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3619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Минимальный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Максимальный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Не прошли порог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Гатикоев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Атрошка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Плиева Л.А.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Дзотцоев 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Атрошка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Дзотцоев 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Плиева Л.А.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ТерентьеваД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Хугаев 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Кесаева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А.Т.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Кадзаев 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Хугаев 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Кадзаев 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Цидаева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Н.С.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Толпаров 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Дзотцоев 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Толпаров 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Кадзаев 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Засеев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С.И.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Джабиева 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Каргиева 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Парастаева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И.Ю.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Кундухов 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Гузитаев 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Уригаева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А-М.М.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57156" y="274639"/>
          <a:ext cx="8358248" cy="2689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503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сдававших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Справились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Не справились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07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</a:tr>
              <a:tr h="307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07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</a:tr>
              <a:tr h="307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</a:tr>
              <a:tr h="307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07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lang="ru-RU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81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Выводы: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 результатов мы видим, что средний балл  по школе учащиеся показали  выше, чем по России по следующим предметам: истории на 5 баллов,  информатике на 7 баллов,  химии на 3 балла.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Ниже результат показали по обществознанию на 9 баллов, по биологии на 10 баллов, по географии на 27 баллов, по литературе на 11 баллов, по математике на 4 балла, по русскому языку на 7 баллов.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Самый высокий средний балл по истории (62 балла). Самый низкий средний балл по географии (29 баллов). Лучше всего сдали учащиеся химию, информатику, историю, русский язык, математику.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Учащиеся выбирали те предметы, которые им нужны при поступлении в ВУЗы.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Количество баллов по 3 предметам: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Свыше 250 баллов набрала1 ученица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Атрошка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 (273).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Гузитаев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 набрал 234 балла.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180 до 200- 4 выпускника- Азаров Т(191),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Габеев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 (183),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Авсарагов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 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(180),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Хугаев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 (195).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140 до 170 набрали 4 выпускника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Кундухов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 (170),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Гатикоев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 (141), 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Толпаров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(173),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Кадзаев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(162).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100 до 150 набрали  5 выпускников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Сланов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 (122), Терентьева Д (122),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Каргиева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(127),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Дзотцоев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 (110),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Джабиева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 (104).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77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Одна выпускница,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Дзагоева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 набрала 42 балла по русскому языку и  сдавала только два предмета русский язык и математику базовый уровень.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Показатели уровня учебных достижений обучающихся 11 класса в сравнении за 3 года (предметы по выбору)</a:t>
            </a:r>
            <a:endParaRPr lang="ru-RU" sz="1800" dirty="0" smtClean="0"/>
          </a:p>
          <a:p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71546"/>
          <a:ext cx="8358250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4438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2022-2023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           2023-2024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3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Мин.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Макс.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Мин.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Макс.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Мин.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Макс.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3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 anchor="ctr"/>
                </a:tc>
              </a:tr>
              <a:tr h="56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 anchor="ctr"/>
                </a:tc>
              </a:tr>
              <a:tr h="443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</a:tr>
              <a:tr h="56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</a:tr>
              <a:tr h="56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</a:tr>
              <a:tr h="56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 anchor="ctr"/>
                </a:tc>
              </a:tr>
              <a:tr h="56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786478"/>
          </a:xfrm>
        </p:spPr>
        <p:txBody>
          <a:bodyPr>
            <a:normAutofit fontScale="85000" lnSpcReduction="20000"/>
          </a:bodyPr>
          <a:lstStyle/>
          <a:p>
            <a:r>
              <a:rPr lang="ru-RU" sz="1800" b="1" dirty="0" smtClean="0"/>
              <a:t>Основные задачи на 2024-2025 учебный год по подготовке выпускников к ГИА:</a:t>
            </a:r>
            <a:endParaRPr lang="ru-RU" sz="1800" dirty="0" smtClean="0"/>
          </a:p>
          <a:p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/>
              <a:t>Начать подготовку к итоговой аттестации в 2024-2025 году уже с начала учебного года.</a:t>
            </a:r>
          </a:p>
          <a:p>
            <a:pPr lvl="0"/>
            <a:r>
              <a:rPr lang="ru-RU" sz="1800" dirty="0" smtClean="0"/>
              <a:t>Разработать и внедрить эффективные инструменты контроля объективности внутренней оценки качества подготовки выпускников к ГИА.</a:t>
            </a:r>
          </a:p>
          <a:p>
            <a:pPr lvl="0"/>
            <a:r>
              <a:rPr lang="ru-RU" sz="1800" dirty="0" smtClean="0"/>
              <a:t>В период подготовки к ГИА рекомендуется каждому учителю отразить в КТП работу по подготовки к ОГЭ и ЕГЭ.</a:t>
            </a:r>
          </a:p>
          <a:p>
            <a:pPr lvl="0"/>
            <a:r>
              <a:rPr lang="ru-RU" sz="1800" dirty="0" smtClean="0"/>
              <a:t>Использовать возможности электронного обучения для подготовки к ОГЭ и ЕГЭ.</a:t>
            </a:r>
          </a:p>
          <a:p>
            <a:pPr lvl="0"/>
            <a:r>
              <a:rPr lang="ru-RU" sz="1800" dirty="0" smtClean="0"/>
              <a:t>Разработать план по подготовке к  ЕГЭ по всем предметам.</a:t>
            </a:r>
          </a:p>
          <a:p>
            <a:pPr lvl="0"/>
            <a:r>
              <a:rPr lang="ru-RU" sz="1800" dirty="0" smtClean="0"/>
              <a:t>В течение года учащимся необходима психологическая помощь  и поэтому следует усилить работу психологам в этом направлении.</a:t>
            </a:r>
          </a:p>
          <a:p>
            <a:pPr lvl="0"/>
            <a:r>
              <a:rPr lang="ru-RU" sz="1800" dirty="0" smtClean="0"/>
              <a:t>Особое внимание уделить отбору учащихся, претендующих на аттестаты с отличием.</a:t>
            </a:r>
          </a:p>
          <a:p>
            <a:pPr lvl="0"/>
            <a:r>
              <a:rPr lang="ru-RU" sz="1800" dirty="0" smtClean="0"/>
              <a:t>Скорректировать рабочие программы по предметам. Усилить изучение тем, по которым выпускники нынешнего года показали низкие результаты.</a:t>
            </a:r>
          </a:p>
          <a:p>
            <a:pPr lvl="0"/>
            <a:r>
              <a:rPr lang="ru-RU" sz="1800" dirty="0" smtClean="0"/>
              <a:t>Разработать комплекс мер для повышения мотивации учеников к подготовке к экзаменам.</a:t>
            </a:r>
          </a:p>
          <a:p>
            <a:pPr lvl="0"/>
            <a:r>
              <a:rPr lang="ru-RU" sz="1800" dirty="0" smtClean="0"/>
              <a:t>Обратить особое внимание на учеников группы риска и своевременно составлять индивидуальный образовательный маршрут для них.</a:t>
            </a:r>
          </a:p>
          <a:p>
            <a:pPr lvl="0"/>
            <a:r>
              <a:rPr lang="ru-RU" sz="1800" dirty="0" smtClean="0"/>
              <a:t>Контролировать в течение  учебного года подготовку к ГИА-2025 учеников группы риска.</a:t>
            </a:r>
          </a:p>
          <a:p>
            <a:pPr lvl="0"/>
            <a:r>
              <a:rPr lang="ru-RU" sz="1800" dirty="0" smtClean="0"/>
              <a:t>Рекомендовать учителям повышать уровень квалификации на курсах подготовки к ГИА.</a:t>
            </a:r>
          </a:p>
          <a:p>
            <a:pPr lvl="0"/>
            <a:r>
              <a:rPr lang="ru-RU" sz="1800" dirty="0" smtClean="0"/>
              <a:t>Запланировать проведение  диагностических работ в форме ОГЭ, ЕГЭ по предметам с последующим анализом ошибок.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Учащиеся показали следующие результаты по ОГЭ и ГВЭ</a:t>
            </a:r>
            <a:r>
              <a:rPr lang="ru-RU" sz="2000" b="1" dirty="0" smtClean="0"/>
              <a:t>:</a:t>
            </a: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r>
              <a:rPr lang="ru-RU" sz="1800" dirty="0" smtClean="0"/>
              <a:t>Результаты показали, что 4 учащихся с первого раза не справились с работой (Фидарова-9а, </a:t>
            </a:r>
            <a:r>
              <a:rPr lang="ru-RU" sz="1800" dirty="0" err="1" smtClean="0"/>
              <a:t>Базров</a:t>
            </a:r>
            <a:r>
              <a:rPr lang="ru-RU" sz="1800" dirty="0" smtClean="0"/>
              <a:t> -9б, </a:t>
            </a:r>
            <a:r>
              <a:rPr lang="ru-RU" sz="1800" dirty="0" err="1" smtClean="0"/>
              <a:t>Карсанова</a:t>
            </a:r>
            <a:r>
              <a:rPr lang="ru-RU" sz="1800" dirty="0" smtClean="0"/>
              <a:t> З – 9в, </a:t>
            </a:r>
            <a:r>
              <a:rPr lang="ru-RU" sz="1800" dirty="0" err="1" smtClean="0"/>
              <a:t>Кцоев</a:t>
            </a:r>
            <a:r>
              <a:rPr lang="ru-RU" sz="1800" dirty="0" smtClean="0"/>
              <a:t> Р – 9б).</a:t>
            </a:r>
          </a:p>
          <a:p>
            <a:r>
              <a:rPr lang="ru-RU" sz="1800" dirty="0" smtClean="0"/>
              <a:t>После пересдачи   в резервный срок,  результаты изменились: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u="sng" dirty="0" smtClean="0"/>
              <a:t>ОГЭ по математике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572560" cy="1974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  <a:gridCol w="642942"/>
                <a:gridCol w="642942"/>
                <a:gridCol w="571504"/>
                <a:gridCol w="571504"/>
                <a:gridCol w="1500198"/>
                <a:gridCol w="857256"/>
                <a:gridCol w="785818"/>
                <a:gridCol w="128588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 успеваемости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качества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СОУ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Бритаева Л.И.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9б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9в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Джанаева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Н.А.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4572008"/>
          <a:ext cx="8572560" cy="2008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  <a:gridCol w="571504"/>
                <a:gridCol w="714380"/>
                <a:gridCol w="714380"/>
                <a:gridCol w="571504"/>
                <a:gridCol w="1428760"/>
                <a:gridCol w="857256"/>
                <a:gridCol w="785818"/>
                <a:gridCol w="1214446"/>
              </a:tblGrid>
              <a:tr h="342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 успеваемости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качества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СОУ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Бритаева Л.И.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9б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342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9в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Джанаева Н.А.</a:t>
                      </a:r>
                    </a:p>
                  </a:txBody>
                  <a:tcPr marL="68580" marR="68580" marT="0" marB="0"/>
                </a:tc>
              </a:tr>
              <a:tr h="342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357982"/>
          </a:xfrm>
        </p:spPr>
        <p:txBody>
          <a:bodyPr/>
          <a:lstStyle/>
          <a:p>
            <a:r>
              <a:rPr lang="ru-RU" sz="2000" dirty="0" smtClean="0"/>
              <a:t>После пересдачи количество двоек уменьшилось, осталось всего 1 двойка у </a:t>
            </a:r>
            <a:r>
              <a:rPr lang="ru-RU" sz="2000" dirty="0" err="1" smtClean="0"/>
              <a:t>Кцоева</a:t>
            </a:r>
            <a:r>
              <a:rPr lang="ru-RU" sz="2000" dirty="0" smtClean="0"/>
              <a:t> Р - 9б класс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ru-RU" sz="2000" b="1" dirty="0" smtClean="0"/>
              <a:t>ВЫВОД:</a:t>
            </a:r>
            <a:endParaRPr lang="ru-RU" sz="2000" dirty="0" smtClean="0"/>
          </a:p>
          <a:p>
            <a:r>
              <a:rPr lang="ru-RU" sz="1800" dirty="0" smtClean="0"/>
              <a:t>Лучше всех справилась с работой и набрала больше всех баллов (25) - </a:t>
            </a:r>
            <a:r>
              <a:rPr lang="ru-RU" sz="1800" dirty="0" err="1" smtClean="0"/>
              <a:t>Габараева</a:t>
            </a:r>
            <a:r>
              <a:rPr lang="ru-RU" sz="1800" dirty="0" smtClean="0"/>
              <a:t> А-9б, 4 учащихся получили двойки, но после пересдачи остался один ученик </a:t>
            </a:r>
            <a:r>
              <a:rPr lang="ru-RU" sz="1800" dirty="0" err="1" smtClean="0"/>
              <a:t>Кцоев</a:t>
            </a:r>
            <a:r>
              <a:rPr lang="ru-RU" sz="1800" dirty="0" smtClean="0"/>
              <a:t> Р. Он и   после второй пересдачи получил неудовлетворительный результат.</a:t>
            </a:r>
          </a:p>
          <a:p>
            <a:endParaRPr lang="ru-RU" sz="20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142984"/>
          <a:ext cx="8286810" cy="121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135"/>
                <a:gridCol w="1381135"/>
                <a:gridCol w="1381135"/>
                <a:gridCol w="1381135"/>
                <a:gridCol w="1381135"/>
                <a:gridCol w="1381135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Кол-во сдававших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min</a:t>
                      </a: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 балл по предмету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max</a:t>
                      </a: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 балл по предмету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Средний балл по школе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Средняя оценка по школе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4071942"/>
          <a:ext cx="8072496" cy="258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124"/>
                <a:gridCol w="2018124"/>
                <a:gridCol w="2018124"/>
                <a:gridCol w="2018124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       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 которые повысили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 которые понизили результат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 которые подтвердили результат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429132"/>
            <a:ext cx="7481776" cy="457200"/>
          </a:xfrm>
        </p:spPr>
        <p:txBody>
          <a:bodyPr/>
          <a:lstStyle/>
          <a:p>
            <a:pPr algn="ctr"/>
            <a:r>
              <a:rPr lang="ru-RU" sz="1800" b="1" dirty="0" smtClean="0"/>
              <a:t>Сравнительные данные  успеваемости выполнения заданий по математике за 5 лет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5000636"/>
            <a:ext cx="8429684" cy="150019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этом году  результаты выше, чем в предыдущие годы.</a:t>
            </a:r>
          </a:p>
          <a:p>
            <a:pPr algn="just"/>
            <a:r>
              <a:rPr lang="ru-RU" dirty="0" smtClean="0"/>
              <a:t>В 9-х классах,  в течение года  подготовка  к ОГЭ  по математике велась очень активно. Поэтому результаты выше, чем в прошлые года.  Администрация  школы в течение года провела дважды тренировочные экзамены по математике, с целью ознакомления учащихся с процедурой проведения экзамена. Работы анализировались и учащиеся научились грамотно заполнять бланки.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85720" y="214290"/>
          <a:ext cx="857256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03.06.2023 года учащиеся  9 классов прошли итоговую аттестацию в форме ОГЭ и ГВЭ по русскому языку, 24.06.2024 пересдавали три учащихся </a:t>
            </a:r>
            <a:r>
              <a:rPr lang="ru-RU" sz="1800" dirty="0" err="1" smtClean="0"/>
              <a:t>Чубинец</a:t>
            </a:r>
            <a:r>
              <a:rPr lang="ru-RU" sz="1800" dirty="0" smtClean="0"/>
              <a:t> </a:t>
            </a:r>
            <a:r>
              <a:rPr lang="ru-RU" sz="1800" dirty="0" err="1" smtClean="0"/>
              <a:t>Артемий</a:t>
            </a:r>
            <a:r>
              <a:rPr lang="ru-RU" sz="1800" dirty="0" smtClean="0"/>
              <a:t>, </a:t>
            </a:r>
            <a:r>
              <a:rPr lang="ru-RU" sz="1800" dirty="0" err="1" smtClean="0"/>
              <a:t>Цориев</a:t>
            </a:r>
            <a:r>
              <a:rPr lang="ru-RU" sz="1800" dirty="0" smtClean="0"/>
              <a:t> </a:t>
            </a:r>
            <a:r>
              <a:rPr lang="ru-RU" sz="1800" dirty="0" err="1" smtClean="0"/>
              <a:t>Арсен</a:t>
            </a:r>
            <a:r>
              <a:rPr lang="ru-RU" sz="1800" dirty="0" smtClean="0"/>
              <a:t>, Плиев Сармат.  117 учащихся прошли итоговую аттестацию. Один учащихся </a:t>
            </a:r>
            <a:r>
              <a:rPr lang="ru-RU" sz="1800" dirty="0" err="1" smtClean="0"/>
              <a:t>Кцоев</a:t>
            </a:r>
            <a:r>
              <a:rPr lang="ru-RU" sz="1800" dirty="0" smtClean="0"/>
              <a:t> Руслан не сдал три экзамена в том числе и русский язык. </a:t>
            </a:r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u="sng" dirty="0" smtClean="0"/>
              <a:t>ОГЭ по русскому языку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500306"/>
          <a:ext cx="8572560" cy="209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  <a:gridCol w="642942"/>
                <a:gridCol w="642942"/>
                <a:gridCol w="642942"/>
                <a:gridCol w="642942"/>
                <a:gridCol w="1357322"/>
                <a:gridCol w="1071570"/>
                <a:gridCol w="714380"/>
                <a:gridCol w="114300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Класс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По списку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успеваемости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 качества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СОУ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Учитель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 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Ходова Ю.А.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 б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Абаева Р.А.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 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Парастаева И.Ю.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78" y="4857760"/>
          <a:ext cx="8572563" cy="1195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7"/>
                <a:gridCol w="952507"/>
                <a:gridCol w="952507"/>
                <a:gridCol w="952507"/>
                <a:gridCol w="952507"/>
                <a:gridCol w="952507"/>
                <a:gridCol w="952507"/>
                <a:gridCol w="952507"/>
                <a:gridCol w="95250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Кол-во сдававших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усп-ти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качества знаний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СОУ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min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 балл по предмету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max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 балл по предмету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Средний балл по школе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Средняя оценка по школе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07223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Максимальный балл по школе – </a:t>
            </a:r>
            <a:r>
              <a:rPr lang="ru-RU" sz="1600" b="1" dirty="0" smtClean="0"/>
              <a:t>33 балла </a:t>
            </a:r>
            <a:r>
              <a:rPr lang="ru-RU" sz="1600" dirty="0" err="1" smtClean="0"/>
              <a:t>Каболова</a:t>
            </a:r>
            <a:r>
              <a:rPr lang="ru-RU" sz="1600" dirty="0" smtClean="0"/>
              <a:t> Алина 9а, </a:t>
            </a:r>
            <a:r>
              <a:rPr lang="ru-RU" sz="1600" dirty="0" err="1" smtClean="0"/>
              <a:t>Кабисова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Камилла</a:t>
            </a:r>
            <a:r>
              <a:rPr lang="ru-RU" sz="1600" dirty="0" smtClean="0"/>
              <a:t> 9а; </a:t>
            </a:r>
            <a:r>
              <a:rPr lang="ru-RU" sz="1600" b="1" dirty="0" smtClean="0"/>
              <a:t>32 балла – </a:t>
            </a:r>
            <a:r>
              <a:rPr lang="ru-RU" sz="1600" dirty="0" err="1" smtClean="0"/>
              <a:t>Богиты</a:t>
            </a:r>
            <a:r>
              <a:rPr lang="ru-RU" sz="1600" dirty="0" smtClean="0"/>
              <a:t> </a:t>
            </a:r>
            <a:r>
              <a:rPr lang="ru-RU" sz="1600" dirty="0" err="1" smtClean="0"/>
              <a:t>Даяна</a:t>
            </a:r>
            <a:r>
              <a:rPr lang="ru-RU" sz="1600" dirty="0" smtClean="0"/>
              <a:t> 9а, Касаева Афина 9а, </a:t>
            </a:r>
            <a:r>
              <a:rPr lang="ru-RU" sz="1600" dirty="0" err="1" smtClean="0"/>
              <a:t>Карсанова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Карина</a:t>
            </a:r>
            <a:r>
              <a:rPr lang="ru-RU" sz="1600" dirty="0" smtClean="0"/>
              <a:t> 9а, Мамедова Диана 9в.</a:t>
            </a:r>
          </a:p>
          <a:p>
            <a:r>
              <a:rPr lang="ru-RU" sz="1600" dirty="0" smtClean="0"/>
              <a:t>Четверо учащихся  не сдали с первого раза экзамен: Плиев Сармат 9а, </a:t>
            </a:r>
            <a:r>
              <a:rPr lang="ru-RU" sz="1600" dirty="0" err="1" smtClean="0"/>
              <a:t>Чубинец</a:t>
            </a:r>
            <a:r>
              <a:rPr lang="ru-RU" sz="1600" dirty="0" smtClean="0"/>
              <a:t> </a:t>
            </a:r>
            <a:r>
              <a:rPr lang="ru-RU" sz="1600" dirty="0" err="1" smtClean="0"/>
              <a:t>Артемий</a:t>
            </a:r>
            <a:r>
              <a:rPr lang="ru-RU" sz="1600" dirty="0" smtClean="0"/>
              <a:t> 9б, </a:t>
            </a:r>
            <a:r>
              <a:rPr lang="ru-RU" sz="1600" dirty="0" err="1" smtClean="0"/>
              <a:t>Цориев</a:t>
            </a:r>
            <a:r>
              <a:rPr lang="ru-RU" sz="1600" dirty="0" smtClean="0"/>
              <a:t> </a:t>
            </a:r>
            <a:r>
              <a:rPr lang="ru-RU" sz="1600" dirty="0" err="1" smtClean="0"/>
              <a:t>Арсен</a:t>
            </a:r>
            <a:r>
              <a:rPr lang="ru-RU" sz="1600" dirty="0" smtClean="0"/>
              <a:t> 9б, </a:t>
            </a:r>
            <a:r>
              <a:rPr lang="ru-RU" sz="1600" dirty="0" err="1" smtClean="0"/>
              <a:t>Кцоев</a:t>
            </a:r>
            <a:r>
              <a:rPr lang="ru-RU" sz="1600" dirty="0" smtClean="0"/>
              <a:t> Руслан 9б. В ходе пересдачи трое учащихся улучшили свой результат. </a:t>
            </a:r>
            <a:r>
              <a:rPr lang="ru-RU" sz="1600" dirty="0" err="1" smtClean="0"/>
              <a:t>Кцоев</a:t>
            </a:r>
            <a:r>
              <a:rPr lang="ru-RU" sz="1600" dirty="0" smtClean="0"/>
              <a:t> Руслан получил «2» по трем предметам, остается пересдача на осень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Сравнительные </a:t>
            </a:r>
            <a:r>
              <a:rPr lang="ru-RU" sz="1600" b="1" dirty="0" smtClean="0"/>
              <a:t>данные выполнения заданий </a:t>
            </a:r>
            <a:r>
              <a:rPr lang="ru-RU" sz="1600" b="1" dirty="0" smtClean="0"/>
              <a:t> по </a:t>
            </a:r>
            <a:r>
              <a:rPr lang="ru-RU" sz="1600" b="1" dirty="0" smtClean="0"/>
              <a:t>русскому языку  за 5 лет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85720" y="2500306"/>
          <a:ext cx="8358246" cy="435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r>
              <a:rPr lang="ru-RU" b="1" dirty="0" smtClean="0"/>
              <a:t>ВЫВОД:</a:t>
            </a:r>
            <a:endParaRPr lang="ru-RU" dirty="0" smtClean="0"/>
          </a:p>
          <a:p>
            <a:r>
              <a:rPr lang="ru-RU" dirty="0" smtClean="0"/>
              <a:t>Успеваемость на экзаменах по русскому языку составила 99%, средняя оценка «4» («хорошо»), что свидетельствует о хорошем уровне подготовки учащихся к ОГЭ. </a:t>
            </a:r>
            <a:endParaRPr lang="ru-RU" dirty="0" smtClean="0"/>
          </a:p>
          <a:p>
            <a:r>
              <a:rPr lang="ru-RU" dirty="0" err="1" smtClean="0"/>
              <a:t>Кцоев</a:t>
            </a:r>
            <a:r>
              <a:rPr lang="ru-RU" dirty="0" smtClean="0"/>
              <a:t> </a:t>
            </a:r>
            <a:r>
              <a:rPr lang="ru-RU" dirty="0" smtClean="0"/>
              <a:t>Р. Будет пересдавать в сентябре, т.к. получил три «2», в том числе и по русскому языку.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u="sng" dirty="0" smtClean="0"/>
              <a:t>ОГЭ по выбору: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714488"/>
          <a:ext cx="8143934" cy="4186826"/>
        </p:xfrm>
        <a:graphic>
          <a:graphicData uri="http://schemas.openxmlformats.org/drawingml/2006/table">
            <a:tbl>
              <a:tblPr/>
              <a:tblGrid>
                <a:gridCol w="2230031"/>
                <a:gridCol w="922130"/>
                <a:gridCol w="790132"/>
                <a:gridCol w="790132"/>
                <a:gridCol w="790132"/>
                <a:gridCol w="789201"/>
                <a:gridCol w="1832176"/>
              </a:tblGrid>
              <a:tr h="29905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сдававших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Засеев С.И.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1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Аккалаева Ф.Т.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Гиголаев В.Н.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История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Аккалаева Ф.Т.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1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Цидаева Н.С.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Заволока В.К.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Бастаева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Л.Ф.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578647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Для сдачи ОГЭ по выбору были выбраны следующие предметы: География, Обществознание, История, Химия, Биология, Английский язык, Информатика, Физика, Литература.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</TotalTime>
  <Words>2995</Words>
  <Application>Microsoft Office PowerPoint</Application>
  <PresentationFormat>Экран (4:3)</PresentationFormat>
  <Paragraphs>1238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Анализ итоговой аттестации за 2023-2024 учебный год. </vt:lpstr>
      <vt:lpstr>Анализ государственной итоговой аттестации  за курс основного общего  образования в 2023-2024 учебном году.  </vt:lpstr>
      <vt:lpstr>ОГЭ по математике</vt:lpstr>
      <vt:lpstr>Слайд 4</vt:lpstr>
      <vt:lpstr>Сравнительные данные  успеваемости выполнения заданий по математике за 5 лет</vt:lpstr>
      <vt:lpstr>ОГЭ по русскому языку </vt:lpstr>
      <vt:lpstr>Слайд 7</vt:lpstr>
      <vt:lpstr>Слайд 8</vt:lpstr>
      <vt:lpstr>ОГЭ по выбору: </vt:lpstr>
      <vt:lpstr>Слайд 10</vt:lpstr>
      <vt:lpstr>Слайд 11</vt:lpstr>
      <vt:lpstr>Слайд 12</vt:lpstr>
      <vt:lpstr>Анализ государственной итоговой аттестации за курс среднего общего образования  в 2023-2024 учебном году. </vt:lpstr>
      <vt:lpstr>Слайд 14</vt:lpstr>
      <vt:lpstr>Слайд 15</vt:lpstr>
      <vt:lpstr>Экзамен по русскому языку</vt:lpstr>
      <vt:lpstr>Слайд 17</vt:lpstr>
      <vt:lpstr>Слайд 18</vt:lpstr>
      <vt:lpstr>Слайд 19</vt:lpstr>
      <vt:lpstr>Экзамены по выбору:</vt:lpstr>
      <vt:lpstr>Слайд 21</vt:lpstr>
      <vt:lpstr>Слайд 22</vt:lpstr>
      <vt:lpstr>Слайд 23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итоговой аттестации за 2023-2024 учебный год.</dc:title>
  <dc:creator>СОШ №43</dc:creator>
  <cp:lastModifiedBy>СОШ №43</cp:lastModifiedBy>
  <cp:revision>27</cp:revision>
  <dcterms:created xsi:type="dcterms:W3CDTF">2024-09-01T17:38:22Z</dcterms:created>
  <dcterms:modified xsi:type="dcterms:W3CDTF">2024-09-01T20:33:08Z</dcterms:modified>
</cp:coreProperties>
</file>