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72" r:id="rId6"/>
    <p:sldId id="273" r:id="rId7"/>
    <p:sldId id="274" r:id="rId8"/>
    <p:sldId id="259" r:id="rId9"/>
    <p:sldId id="260" r:id="rId10"/>
    <p:sldId id="281" r:id="rId11"/>
    <p:sldId id="282" r:id="rId12"/>
    <p:sldId id="261" r:id="rId13"/>
    <p:sldId id="262" r:id="rId14"/>
    <p:sldId id="263" r:id="rId15"/>
    <p:sldId id="264" r:id="rId16"/>
    <p:sldId id="283" r:id="rId17"/>
    <p:sldId id="284" r:id="rId18"/>
    <p:sldId id="285" r:id="rId19"/>
    <p:sldId id="287" r:id="rId20"/>
    <p:sldId id="28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23D"/>
    <a:srgbClr val="CC0000"/>
    <a:srgbClr val="FFFFFF"/>
    <a:srgbClr val="73272B"/>
    <a:srgbClr val="6B1B20"/>
    <a:srgbClr val="C0C2CC"/>
    <a:srgbClr val="741A20"/>
    <a:srgbClr val="B93B3C"/>
    <a:srgbClr val="5C1B09"/>
    <a:srgbClr val="601C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33" autoAdjust="0"/>
    <p:restoredTop sz="94660"/>
  </p:normalViewPr>
  <p:slideViewPr>
    <p:cSldViewPr snapToGrid="0">
      <p:cViewPr varScale="1">
        <p:scale>
          <a:sx n="93" d="100"/>
          <a:sy n="93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 rot="0" spcFirstLastPara="0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 Покупая продукты, обращаете ли вы внимание на их состав?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Да, обращаю</c:v>
                </c:pt>
                <c:pt idx="1">
                  <c:v>Нет, не обращаю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0.7200000000000002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>
        <a:alpha val="59000"/>
      </a:schemeClr>
    </a:solidFill>
  </c:spPr>
  <c:txPr>
    <a:bodyPr/>
    <a:lstStyle/>
    <a:p>
      <a:pPr>
        <a:defRPr lang="ru-RU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4.11009174311927E-2"/>
          <c:y val="8.1662149954832952E-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0838017643627901"/>
          <c:y val="0.34097237845269313"/>
          <c:w val="0.35896981627296615"/>
          <c:h val="0.615376827896513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Знаете ли вы, как расшифровываются пищевые добавки, обозначаемые с помощью индекса Е?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10"/>
          </c:dPt>
          <c:dPt>
            <c:idx val="2"/>
            <c:explosion val="0"/>
          </c:dPt>
          <c:cat>
            <c:strRef>
              <c:f>Лист1!$A$2:$A$4</c:f>
              <c:strCache>
                <c:ptCount val="3"/>
                <c:pt idx="0">
                  <c:v>Да. Знаю</c:v>
                </c:pt>
                <c:pt idx="1">
                  <c:v>Понятия не имею</c:v>
                </c:pt>
                <c:pt idx="2">
                  <c:v>Первый раз слышу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0.89</c:v>
                </c:pt>
                <c:pt idx="2">
                  <c:v>4.0000000000000015E-2</c:v>
                </c:pt>
              </c:numCache>
            </c:numRef>
          </c:val>
        </c:ser>
        <c:firstSliceAng val="0"/>
      </c:pieChart>
    </c:plotArea>
    <c:legend>
      <c:legendPos val="r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>
        <a:alpha val="71000"/>
      </a:schemeClr>
    </a:solidFill>
  </c:spPr>
  <c:txPr>
    <a:bodyPr/>
    <a:lstStyle/>
    <a:p>
      <a:pPr>
        <a:defRPr lang="ru-RU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3. Знаете ли вы, как они влияют на ваше здоровье?</a:t>
            </a:r>
          </a:p>
        </c:rich>
      </c:tx>
      <c:layout>
        <c:manualLayout>
          <c:xMode val="edge"/>
          <c:yMode val="edge"/>
          <c:x val="0.12638888888888897"/>
          <c:y val="1.8650793650793699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Знаете ли вы, как они влияют на ваше здоровье?</c:v>
                </c:pt>
              </c:strCache>
            </c:strRef>
          </c:tx>
          <c:explosion val="25"/>
          <c:dPt>
            <c:idx val="0"/>
            <c:explosion val="28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explosion val="28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Да, знаю</c:v>
                </c:pt>
                <c:pt idx="1">
                  <c:v>нет, незнаю</c:v>
                </c:pt>
                <c:pt idx="2">
                  <c:v>Первый раз слышу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0.9</c:v>
                </c:pt>
                <c:pt idx="2">
                  <c:v>3.0000000000000002E-2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>
        <a:alpha val="49000"/>
      </a:schemeClr>
    </a:solidFill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03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B2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68F-6682-48AA-B5F4-BEF8E7F9833C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410" y="474345"/>
            <a:ext cx="6861810" cy="2480310"/>
          </a:xfrm>
        </p:spPr>
        <p:txBody>
          <a:bodyPr>
            <a:normAutofit fontScale="90000"/>
          </a:bodyPr>
          <a:lstStyle/>
          <a:p>
            <a:r>
              <a:rPr lang="ru-RU" altLang="en-US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Пищевые добавки химического происхождения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413" y="4102443"/>
            <a:ext cx="4529455" cy="1898015"/>
          </a:xfrm>
        </p:spPr>
        <p:txBody>
          <a:bodyPr/>
          <a:lstStyle/>
          <a:p>
            <a:r>
              <a:rPr lang="ru-RU" altLang="en-US" sz="2000" dirty="0">
                <a:solidFill>
                  <a:schemeClr val="bg1"/>
                </a:solidFill>
                <a:latin typeface="+mn-ea"/>
              </a:rPr>
              <a:t>Работа </a:t>
            </a:r>
            <a:r>
              <a:rPr lang="ru-RU" altLang="en-US" sz="2000" dirty="0" err="1">
                <a:solidFill>
                  <a:schemeClr val="bg1"/>
                </a:solidFill>
                <a:latin typeface="+mn-ea"/>
              </a:rPr>
              <a:t>Цогоевой</a:t>
            </a:r>
            <a:r>
              <a:rPr lang="ru-RU" altLang="en-US" sz="2000" dirty="0">
                <a:solidFill>
                  <a:schemeClr val="bg1"/>
                </a:solidFill>
                <a:latin typeface="+mn-ea"/>
              </a:rPr>
              <a:t> Аланы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+mn-ea"/>
              </a:rPr>
              <a:t>и</a:t>
            </a:r>
          </a:p>
          <a:p>
            <a:r>
              <a:rPr lang="ru-RU" altLang="en-US" sz="2000" dirty="0" err="1">
                <a:solidFill>
                  <a:schemeClr val="bg1"/>
                </a:solidFill>
                <a:latin typeface="+mn-ea"/>
              </a:rPr>
              <a:t>Оттаевой</a:t>
            </a:r>
            <a:r>
              <a:rPr lang="ru-RU" altLang="en-US" sz="2000" dirty="0">
                <a:solidFill>
                  <a:schemeClr val="bg1"/>
                </a:solidFill>
                <a:latin typeface="+mn-ea"/>
              </a:rPr>
              <a:t> </a:t>
            </a:r>
            <a:r>
              <a:rPr lang="ru-RU" altLang="en-US" sz="2000" dirty="0" smtClean="0">
                <a:solidFill>
                  <a:schemeClr val="bg1"/>
                </a:solidFill>
                <a:latin typeface="+mn-ea"/>
              </a:rPr>
              <a:t>Ирины</a:t>
            </a:r>
          </a:p>
          <a:p>
            <a:r>
              <a:rPr lang="ru-RU" altLang="en-US" sz="2000" dirty="0" smtClean="0">
                <a:solidFill>
                  <a:schemeClr val="bg1"/>
                </a:solidFill>
                <a:latin typeface="+mn-ea"/>
              </a:rPr>
              <a:t>Руководитель: </a:t>
            </a:r>
            <a:r>
              <a:rPr lang="ru-RU" altLang="en-US" sz="2000" dirty="0" err="1" smtClean="0">
                <a:solidFill>
                  <a:schemeClr val="bg1"/>
                </a:solidFill>
                <a:latin typeface="+mn-ea"/>
              </a:rPr>
              <a:t>Кесаева</a:t>
            </a:r>
            <a:r>
              <a:rPr lang="ru-RU" altLang="en-US" sz="2000" dirty="0" smtClean="0">
                <a:solidFill>
                  <a:schemeClr val="bg1"/>
                </a:solidFill>
                <a:latin typeface="+mn-ea"/>
              </a:rPr>
              <a:t> Аида </a:t>
            </a:r>
            <a:r>
              <a:rPr lang="ru-RU" altLang="en-US" sz="2000" dirty="0" err="1" smtClean="0">
                <a:solidFill>
                  <a:schemeClr val="bg1"/>
                </a:solidFill>
                <a:latin typeface="+mn-ea"/>
              </a:rPr>
              <a:t>Таймуразовна</a:t>
            </a:r>
            <a:endParaRPr lang="ru-RU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Изображение 4" descr="antiflaming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825" y="125024"/>
            <a:ext cx="5083175" cy="3399790"/>
          </a:xfrm>
          <a:prstGeom prst="rect">
            <a:avLst/>
          </a:prstGeom>
        </p:spPr>
      </p:pic>
      <p:pic>
        <p:nvPicPr>
          <p:cNvPr id="4" name="Изображение 3" descr="pischevie-dobavki-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110" y="3638172"/>
            <a:ext cx="5118100" cy="30143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2834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00" t="-1373" r="11600" b="1879"/>
          <a:stretch>
            <a:fillRect/>
          </a:stretch>
        </p:blipFill>
        <p:spPr>
          <a:xfrm>
            <a:off x="3327781" y="2123912"/>
            <a:ext cx="8809990" cy="440563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33655" y="216535"/>
            <a:ext cx="12104370" cy="1568450"/>
          </a:xfrm>
          <a:prstGeom prst="rect">
            <a:avLst/>
          </a:prstGeom>
          <a:solidFill>
            <a:srgbClr val="851B28">
              <a:alpha val="93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Натрия нитрит</a:t>
            </a:r>
            <a:r>
              <a:rPr sz="2400" b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Е </a:t>
            </a:r>
            <a:r>
              <a:rPr sz="2400" b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250</a:t>
            </a:r>
            <a:r>
              <a:rPr sz="24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(или пищевой нитрит натрия) — названия, закрепленные в ГОСТ(32781–2014, Р 54956–2012) и СанПин. </a:t>
            </a:r>
          </a:p>
          <a:p>
            <a:pPr indent="0"/>
            <a:r>
              <a:rPr sz="24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Нитрит натрия — отличный антиокислитель. С его помощью фиксируют окраску мясных и рыбных продуктов и «колбасный» аромат.</a:t>
            </a:r>
            <a:endParaRPr lang="ru-RU" altLang="en-US" sz="24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3655" y="1980565"/>
            <a:ext cx="4126865" cy="3046095"/>
          </a:xfrm>
          <a:prstGeom prst="rect">
            <a:avLst/>
          </a:prstGeom>
          <a:solidFill>
            <a:srgbClr val="851B28">
              <a:alpha val="93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Превышение предельно допустимых норм в организме может вызвать серьезные проблемы</a:t>
            </a:r>
            <a:endParaRPr lang="ru-RU" altLang="en-US" sz="32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3655" y="5330825"/>
            <a:ext cx="4127500" cy="1198880"/>
          </a:xfrm>
          <a:prstGeom prst="rect">
            <a:avLst/>
          </a:prstGeom>
          <a:solidFill>
            <a:srgbClr val="851B28">
              <a:alpha val="93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Сама по себе добавка </a:t>
            </a:r>
            <a:r>
              <a:rPr sz="2400" b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Е 250</a:t>
            </a:r>
            <a:r>
              <a:rPr sz="24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не представляет серьезной опасности. </a:t>
            </a:r>
            <a:endParaRPr lang="ru-RU" altLang="en-US" sz="24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2" t="-1459" r="-7182" b="3154"/>
          <a:stretch>
            <a:fillRect/>
          </a:stretch>
        </p:blipFill>
        <p:spPr>
          <a:xfrm>
            <a:off x="220980" y="236220"/>
            <a:ext cx="7532370" cy="539623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8023225" y="236220"/>
            <a:ext cx="3326765" cy="2676525"/>
          </a:xfrm>
          <a:prstGeom prst="rect">
            <a:avLst/>
          </a:prstGeom>
          <a:solidFill>
            <a:srgbClr val="601C29">
              <a:alpha val="74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Times New Roman" panose="02020603050405020304" charset="0"/>
              </a:rPr>
              <a:t>В пищевой промышленности добавка</a:t>
            </a:r>
            <a:r>
              <a:rPr sz="2800" b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sz="2800" b="1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charset="0"/>
                <a:cs typeface="Times New Roman" panose="02020603050405020304" charset="0"/>
              </a:rPr>
              <a:t>Е635</a:t>
            </a:r>
            <a:r>
              <a:rPr sz="2800" b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Times New Roman" panose="02020603050405020304" charset="0"/>
              </a:rPr>
              <a:t> используется в качестве усилителя вкуса и аромата. </a:t>
            </a:r>
            <a:endParaRPr lang="ru-RU" altLang="en-US" sz="2800" b="0">
              <a:solidFill>
                <a:schemeClr val="bg2">
                  <a:lumMod val="20000"/>
                  <a:lumOff val="80000"/>
                </a:schemeClr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8023225" y="3656965"/>
            <a:ext cx="4036060" cy="1691640"/>
          </a:xfrm>
          <a:prstGeom prst="rect">
            <a:avLst/>
          </a:prstGeom>
          <a:solidFill>
            <a:srgbClr val="601C29">
              <a:alpha val="77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charset="0"/>
                <a:cs typeface="Times New Roman" panose="02020603050405020304" charset="0"/>
              </a:rPr>
              <a:t>Е 635</a:t>
            </a:r>
            <a:r>
              <a:rPr sz="2000" b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Times New Roman" panose="02020603050405020304" charset="0"/>
              </a:rPr>
              <a:t> разрешена в России в пищевые продукты, приправы и пряности и для продажи в розницу. Разрешена она также в Европе и многих других странах.</a:t>
            </a:r>
            <a:endParaRPr lang="ru-RU" altLang="en-US" sz="2000" b="0">
              <a:solidFill>
                <a:schemeClr val="bg2">
                  <a:lumMod val="20000"/>
                  <a:lumOff val="80000"/>
                </a:schemeClr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74040" y="5632450"/>
            <a:ext cx="11315065" cy="953135"/>
          </a:xfrm>
          <a:prstGeom prst="rect">
            <a:avLst/>
          </a:prstGeom>
          <a:solidFill>
            <a:srgbClr val="601C29">
              <a:alpha val="90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solidFill>
                  <a:schemeClr val="bg2">
                    <a:lumMod val="20000"/>
                    <a:lumOff val="80000"/>
                  </a:schemeClr>
                </a:solidFill>
                <a:cs typeface="Times New Roman" panose="02020603050405020304" charset="0"/>
              </a:rPr>
              <a:t>Пищевой усилитель вкуса Е635 может нанести вред, т.к. часто становится причиной кишечных и желудочных расстройств.</a:t>
            </a:r>
            <a:r>
              <a:rPr sz="2000" b="0">
                <a:solidFill>
                  <a:schemeClr val="bg2">
                    <a:lumMod val="20000"/>
                    <a:lumOff val="80000"/>
                  </a:schemeClr>
                </a:solidFill>
                <a:cs typeface="Times New Roman" panose="02020603050405020304" charset="0"/>
              </a:rPr>
              <a:t> </a:t>
            </a:r>
            <a:endParaRPr lang="ru-RU" altLang="en-US" sz="2000" b="0">
              <a:solidFill>
                <a:schemeClr val="bg2">
                  <a:lumMod val="20000"/>
                  <a:lumOff val="80000"/>
                </a:schemeClr>
              </a:solidFill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C29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318135" y="180975"/>
            <a:ext cx="6617970" cy="2799715"/>
          </a:xfrm>
          <a:prstGeom prst="rect">
            <a:avLst/>
          </a:prstGeom>
          <a:solidFill>
            <a:srgbClr val="57101E">
              <a:alpha val="81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solidFill>
                  <a:schemeClr val="bg2"/>
                </a:solidFill>
                <a:latin typeface="+mj-lt"/>
                <a:cs typeface="Times New Roman" panose="02020603050405020304" charset="0"/>
              </a:rPr>
              <a:t>Результаты исследования</a:t>
            </a:r>
          </a:p>
          <a:p>
            <a:pPr indent="0"/>
            <a:endParaRPr sz="2400" b="0">
              <a:solidFill>
                <a:schemeClr val="bg2"/>
              </a:solidFill>
              <a:latin typeface="+mj-lt"/>
              <a:cs typeface="Times New Roman" panose="02020603050405020304" charset="0"/>
            </a:endParaRPr>
          </a:p>
          <a:p>
            <a:pPr indent="0"/>
            <a:r>
              <a:rPr sz="2400" b="0">
                <a:solidFill>
                  <a:schemeClr val="bg2"/>
                </a:solidFill>
                <a:latin typeface="+mj-lt"/>
                <a:cs typeface="Times New Roman" panose="02020603050405020304" charset="0"/>
              </a:rPr>
              <a:t>Мы провели социологический опрос среди обучающихся восьмых и девятых классов, в котором приняли участие 50 человек, содержащий следующие вопросы:,</a:t>
            </a:r>
            <a:endParaRPr lang="ru-RU" altLang="en-US" sz="2400" b="0">
              <a:solidFill>
                <a:schemeClr val="bg2"/>
              </a:solidFill>
              <a:latin typeface="+mj-lt"/>
              <a:cs typeface="Times New Roman" panose="02020603050405020304" charset="0"/>
            </a:endParaRPr>
          </a:p>
        </p:txBody>
      </p:sp>
      <p:graphicFrame>
        <p:nvGraphicFramePr>
          <p:cNvPr id="10" name="Диаграмма 4"/>
          <p:cNvGraphicFramePr/>
          <p:nvPr/>
        </p:nvGraphicFramePr>
        <p:xfrm>
          <a:off x="6936105" y="1310005"/>
          <a:ext cx="5038090" cy="332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6"/>
          <p:cNvGraphicFramePr/>
          <p:nvPr/>
        </p:nvGraphicFramePr>
        <p:xfrm>
          <a:off x="1031558" y="2980373"/>
          <a:ext cx="5191125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382905" y="659130"/>
            <a:ext cx="476377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solidFill>
                  <a:schemeClr val="bg1"/>
                </a:solidFill>
                <a:cs typeface="Times New Roman" panose="02020603050405020304" charset="0"/>
              </a:rPr>
              <a:t>Этот социологический опрос показал, что более 80% опрошенных (41 человек опрошенных) не обращают внимание на состав продуктов и не знают о том, как расшифровываются добавки, а также около 29 человек опрошенных не знают об их влиянии на организм.</a:t>
            </a:r>
            <a:endParaRPr lang="ru-RU" altLang="en-US" sz="2800" b="0">
              <a:solidFill>
                <a:schemeClr val="bg1"/>
              </a:solidFill>
              <a:cs typeface="Times New Roman" panose="02020603050405020304" charset="0"/>
            </a:endParaRPr>
          </a:p>
        </p:txBody>
      </p:sp>
      <p:graphicFrame>
        <p:nvGraphicFramePr>
          <p:cNvPr id="2" name="Диаграмма 7"/>
          <p:cNvGraphicFramePr/>
          <p:nvPr/>
        </p:nvGraphicFramePr>
        <p:xfrm>
          <a:off x="5598795" y="1571625"/>
          <a:ext cx="6266180" cy="494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http://www.bestreferat.ru/images/paper/89/36/8213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4795" y="688975"/>
            <a:ext cx="4266565" cy="292925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67945" y="387985"/>
            <a:ext cx="7816850" cy="3230245"/>
          </a:xfrm>
          <a:prstGeom prst="rect">
            <a:avLst/>
          </a:prstGeom>
          <a:solidFill>
            <a:srgbClr val="57101E">
              <a:alpha val="81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Также в ходе исследовательской работы было проведено анкетирование обучающихся 9-11 классов. В анкетировании приняло участие 80 человек, им предлагалось ответить на следующие вопросы: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1. Любите ли вы газированные напитки, сухарики, чипсы и т.д.?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2. Часто ли вы употребляете газированные напитки?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 Используете ли вы для приготовления домашней пищи полуфабрикаты и продукты быстрого приготовления (суповые брикеты, картофельное пюре и т.д.)?</a:t>
            </a:r>
            <a:endParaRPr lang="ru-RU" altLang="en-US" sz="20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en-US" sz="24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1930" y="4063365"/>
            <a:ext cx="11788775" cy="1938020"/>
          </a:xfrm>
          <a:prstGeom prst="rect">
            <a:avLst/>
          </a:prstGeom>
          <a:solidFill>
            <a:srgbClr val="B81E32">
              <a:alpha val="56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0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Анализ анкетирования показал, что все опрошенные нами обучающиеся (100 %) употребляют те или иные продукты в своем пищевом рационе, 91% обучающихся ответили, что очень любят газированные напитки, чипсы, сухарики. Из них 67% употребляют газированную воду и 56% сухарики и чипсы очень часто (практически каждый день).</a:t>
            </a:r>
          </a:p>
          <a:p>
            <a:pPr indent="0"/>
            <a:r>
              <a:rPr sz="20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Однако, 87% отметили, что в приготовлении домашней пищи они и родители используют полуфабрикаты и продукты быстрого приготовления.</a:t>
            </a:r>
            <a:endParaRPr lang="ru-RU" altLang="en-US" sz="20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0D1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519430" y="229235"/>
            <a:ext cx="11334115" cy="2061210"/>
          </a:xfrm>
          <a:prstGeom prst="rect">
            <a:avLst/>
          </a:prstGeom>
          <a:solidFill>
            <a:srgbClr val="B93B3C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Times New Roman" panose="02020603050405020304" charset="0"/>
              </a:rPr>
              <a:t>Пользуясь информацией, представленной на этикетках, мы исследовали пищевые добавки, используемые при производстве сухариков, чипсов и газированной воды. Результаты приведены в таблицах 1 , 2,3</a:t>
            </a:r>
            <a:endParaRPr lang="ru-RU" altLang="en-US" sz="3200" b="0">
              <a:solidFill>
                <a:schemeClr val="bg2">
                  <a:lumMod val="20000"/>
                  <a:lumOff val="80000"/>
                </a:schemeClr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49555" y="2585720"/>
            <a:ext cx="10974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Таблица 1</a:t>
            </a:r>
            <a:r>
              <a:rPr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Анализ качественного состава сухариков</a:t>
            </a:r>
            <a:endParaRPr lang="ru-RU" alt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9" y="3392374"/>
            <a:ext cx="8976947" cy="32288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B2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266700" y="393065"/>
            <a:ext cx="10543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Таблица 2</a:t>
            </a:r>
            <a:r>
              <a:rPr sz="3200" b="1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Анализ качественного состава чипсов</a:t>
            </a:r>
            <a:endParaRPr lang="ru-RU" altLang="en-US" sz="3200" b="1">
              <a:solidFill>
                <a:schemeClr val="bg1"/>
              </a:solidFill>
              <a:latin typeface="+mj-lt"/>
              <a:cs typeface="Times New Roman" panose="0202060305040502030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9976089"/>
              </p:ext>
            </p:extLst>
          </p:nvPr>
        </p:nvGraphicFramePr>
        <p:xfrm>
          <a:off x="584653" y="1473426"/>
          <a:ext cx="10276460" cy="2404610"/>
        </p:xfrm>
        <a:graphic>
          <a:graphicData uri="http://schemas.openxmlformats.org/presentationml/2006/ole">
            <p:oleObj spid="_x0000_s2052" name="Документ" r:id="rId3" imgW="6024539" imgH="141345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272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321945" y="447040"/>
            <a:ext cx="113506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Таблица 3</a:t>
            </a:r>
            <a:r>
              <a:rPr sz="3200" b="1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Анализ качественного состава газированных напитков</a:t>
            </a:r>
            <a:endParaRPr lang="ru-RU" altLang="en-US" sz="3200" b="1">
              <a:solidFill>
                <a:schemeClr val="bg1"/>
              </a:solidFill>
              <a:latin typeface="+mj-lt"/>
              <a:cs typeface="Times New Roman" panose="0202060305040502030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2946015"/>
              </p:ext>
            </p:extLst>
          </p:nvPr>
        </p:nvGraphicFramePr>
        <p:xfrm>
          <a:off x="154416" y="1779814"/>
          <a:ext cx="11210547" cy="3110593"/>
        </p:xfrm>
        <a:graphic>
          <a:graphicData uri="http://schemas.openxmlformats.org/presentationml/2006/ole">
            <p:oleObj spid="_x0000_s3076" name="Документ" r:id="rId3" imgW="6024539" imgH="16719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B2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698500" y="704850"/>
            <a:ext cx="1018222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4000" b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з</a:t>
            </a:r>
            <a:r>
              <a:rPr sz="4000" b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начимость исследования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8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Систематизирован теоретический материал о пищевых добавках в продуктах питания.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8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Установлена связь между пищевой добавкой и ее воздействием на организм человека.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8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Выработаны рекомендации по употреблению продуктов, содержащих пищевые добавки.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8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Выявлены основные пищевые добавки, используемые в производстве газированных напитков, чипсов, сухариков.</a:t>
            </a:r>
            <a:endParaRPr lang="ru-RU" altLang="en-US" sz="28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61" y="1314679"/>
            <a:ext cx="11062607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1. Нужно понять, что без пищевых добавок сегодня не обойтись, поэтому не стоит панически бояться буквы «Е» на этикетке.</a:t>
            </a:r>
          </a:p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2. Обращайте внимание на маркировку и срок годности продукта.</a:t>
            </a:r>
          </a:p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3. Пусть вас не смущают «натуральные» или «идентичные натуральным» красители и </a:t>
            </a:r>
            <a:r>
              <a:rPr lang="ru-RU" sz="2000" i="1" dirty="0" err="1">
                <a:solidFill>
                  <a:schemeClr val="tx1"/>
                </a:solidFill>
                <a:latin typeface="Segoe Print" panose="02000600000000000000" pitchFamily="2" charset="0"/>
              </a:rPr>
              <a:t>ароматизаторы</a:t>
            </a:r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, но длинный список Е-добавок должен вас насторожить.</a:t>
            </a:r>
          </a:p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4. Если Вы склонны к аллергическим реакциям, исключите из своего рациона продукты, содержащие добавки, вызывающие аллергию.</a:t>
            </a:r>
          </a:p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5. Продукты быстрого приготовления используйте только в экстренных случаях.</a:t>
            </a:r>
          </a:p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6. Старайтесь меньше употреблять продуктов с длительным сроком хранения (копченые, консервированные).</a:t>
            </a:r>
          </a:p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7. Используйте только натуральные продукты для кормления грудных и маленьких детей.</a:t>
            </a:r>
          </a:p>
          <a:p>
            <a:r>
              <a:rPr lang="ru-RU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8. Старайтесь как можно реже употреблять сладкую газированную воду, чипсы и сухарики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1744" y="394762"/>
            <a:ext cx="42454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Рекомендации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7000"/>
          </a:blip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189865"/>
            <a:ext cx="7730490" cy="1325880"/>
          </a:xfrm>
        </p:spPr>
        <p:txBody>
          <a:bodyPr>
            <a:scene3d>
              <a:camera prst="orthographicFront"/>
              <a:lightRig rig="threePt" dir="t"/>
            </a:scene3d>
            <a:sp3d extrusionH="31750" contourW="19050"/>
          </a:bodyPr>
          <a:lstStyle/>
          <a:p>
            <a:r>
              <a:rPr lang="ru-RU" altLang="en-US" b="1">
                <a:solidFill>
                  <a:schemeClr val="bg1"/>
                </a:solidFill>
                <a:latin typeface="Segoe Script" panose="020B0504020000000003" charset="0"/>
              </a:rPr>
              <a:t>Введение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4294967295"/>
          </p:nvPr>
        </p:nvSpPr>
        <p:spPr>
          <a:xfrm>
            <a:off x="0" y="1111250"/>
            <a:ext cx="11478895" cy="5532120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endParaRPr lang="ru-RU" altLang="en-US" sz="2400">
              <a:ln>
                <a:noFill/>
              </a:ln>
              <a:solidFill>
                <a:schemeClr val="bg1"/>
              </a:solidFill>
            </a:endParaRPr>
          </a:p>
          <a:p>
            <a:r>
              <a:rPr lang="ru-RU" altLang="en-US" sz="2400">
                <a:ln>
                  <a:noFill/>
                </a:ln>
                <a:solidFill>
                  <a:schemeClr val="bg1"/>
                </a:solidFill>
              </a:rPr>
              <a:t>Значение питания в жизнедеятельности человека отражает выражение Г.Гейне «Человек есть то, что он ест», тем самым, подчеркивая исключительную роль питания в формировании тела, поведении ребенка. Характер питания оказывает влияние на рост, физическое и нервно-психическое развитие человека, особенно в детском и подростковом возрасте. Правильное питание является абсолютно необходимым фактором для обеспечения нормального кроветворения, зрения, полового развития, поддержания нормального состояния кожных покровов, определяет степень защитной функции организма.</a:t>
            </a:r>
          </a:p>
          <a:p>
            <a:r>
              <a:rPr sz="2400">
                <a:solidFill>
                  <a:schemeClr val="bg1"/>
                </a:solidFill>
                <a:cs typeface="Times New Roman" panose="02020603050405020304" charset="0"/>
                <a:sym typeface="+mn-ea"/>
              </a:rPr>
              <a:t>Пищевые добавки (ПД) – одно из древнейших изобретений человечества. Они явились одним из первых достижений Homo sapiens, который вместе с даром осмысления получил от природы потребность в пищевом разнообразии. Ежедневно практически любой человек на земном шаре использует с продуктами питания хотя бы одну из самых популярных ПД – соль, сахар, перец, лимонную кислоту</a:t>
            </a:r>
            <a:endParaRPr lang="ru-RU" altLang="en-US" sz="24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6508750" y="99504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..</a:t>
            </a:r>
            <a:endParaRPr lang="ru-RU" altLang="en-US" sz="2400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1075690" y="2794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sz="36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Заключение</a:t>
            </a:r>
            <a:endParaRPr lang="ru-RU" altLang="en-US" sz="36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48285" y="1122045"/>
            <a:ext cx="10452100" cy="5016758"/>
          </a:xfrm>
          <a:prstGeom prst="rect">
            <a:avLst/>
          </a:prstGeom>
          <a:solidFill>
            <a:srgbClr val="6B1B20">
              <a:alpha val="69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Ученые всего мира постоянно ищут новые виды добавок, более безопасных для здоровья человека. На исследования влияния добавок на человеческий организм во всем мире ежегодно тратятся миллионы долларов.</a:t>
            </a:r>
          </a:p>
          <a:p>
            <a:pPr indent="0"/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Пepeчeнь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пищeвыx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дoбaвoк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,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кoтopыe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paзpeшeны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к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упoтpeблeнию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в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питaниe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,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пocтoяннo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пepecмaтpивaют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и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oбнoвляют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,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пocкoльку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пoявляютcя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нoвыe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нaучныe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дaнныe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oб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иx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cвoйcтвax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и o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внeдpeнии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нoвыx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вeщecтв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. Покупая импортные продукты, содержащие различные пищевые добавки: консерванты, красители, эмульгаторы, обращайте внимание на первые четыре символа (Е102) на упаковке. </a:t>
            </a:r>
            <a:endParaRPr lang="ru-RU" altLang="en-US" sz="2000" dirty="0" smtClean="0">
              <a:solidFill>
                <a:schemeClr val="bg1"/>
              </a:solidFill>
              <a:latin typeface="Segoe Print" panose="02000600000000000000" charset="0"/>
              <a:cs typeface="Times New Roman" panose="02020603050405020304" charset="0"/>
            </a:endParaRPr>
          </a:p>
          <a:p>
            <a:pPr indent="0"/>
            <a:r>
              <a:rPr lang="ru-RU" altLang="en-US" sz="2000" dirty="0" smtClean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Вывод:</a:t>
            </a:r>
          </a:p>
          <a:p>
            <a:pPr indent="0"/>
            <a:r>
              <a:rPr lang="ru-RU" altLang="en-US" sz="2000" dirty="0" smtClean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и</a:t>
            </a:r>
            <a:r>
              <a:rPr lang="ru-RU" altLang="en-US" sz="2000" smtClean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сследования </a:t>
            </a:r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подтвердили, что при частом употреблении целый ряд таких веществ представляет серьезную угрозу здоровью.</a:t>
            </a:r>
          </a:p>
          <a:p>
            <a:pPr indent="0"/>
            <a:r>
              <a:rPr lang="ru-RU" altLang="en-US" sz="2000" dirty="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В данной работе мы постарались предоставить вам максимально полную и достоверную историю развития пищевых добавок, но вот стоит ли постоянно употреблять продукты, напичканные разнообразными добавками пусть каждый для себя решит 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101E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-24130" y="320040"/>
            <a:ext cx="12240260" cy="481330"/>
          </a:xfrm>
          <a:prstGeom prst="wave">
            <a:avLst/>
          </a:prstGeom>
          <a:solidFill>
            <a:srgbClr val="FE433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62610" y="320040"/>
            <a:ext cx="9876790" cy="2360930"/>
          </a:xfrm>
          <a:solidFill>
            <a:schemeClr val="tx1">
              <a:alpha val="29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altLang="en-US" sz="3600" b="1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</a:rPr>
              <a:t>Акт</a:t>
            </a:r>
            <a:r>
              <a:rPr lang="ru-RU" altLang="en-US"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charset="0"/>
              </a:rPr>
              <a:t>уальность</a:t>
            </a:r>
            <a:r>
              <a:rPr lang="ru-RU" altLang="en-US"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altLang="en-US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наши дни проблема правильного питания наиболее актуальна. Гамбургеры, жевательные резинки, чипсы, сухарики, газированные напитки стали неотъемлемой частью нашего питания. Что представляют собой эти продукты? Как они влияют на организм человека?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62610" y="2457450"/>
            <a:ext cx="3771265" cy="4239260"/>
          </a:xfrm>
          <a:solidFill>
            <a:srgbClr val="7C1004">
              <a:alpha val="68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altLang="en-US" sz="3200" b="1" smtClean="0">
                <a:solidFill>
                  <a:schemeClr val="bg1">
                    <a:lumMod val="95000"/>
                  </a:schemeClr>
                </a:solidFill>
                <a:effectLst/>
              </a:rPr>
              <a:t>Цель:</a:t>
            </a:r>
            <a:endParaRPr lang="ru-RU" altLang="en-US" sz="3200" b="1">
              <a:solidFill>
                <a:schemeClr val="bg1">
                  <a:lumMod val="95000"/>
                </a:schemeClr>
              </a:solidFill>
              <a:effectLst/>
            </a:endParaRPr>
          </a:p>
          <a:p>
            <a:r>
              <a:rPr lang="ru-RU" altLang="en-US" sz="2400" dirty="0">
                <a:solidFill>
                  <a:schemeClr val="bg1">
                    <a:lumMod val="95000"/>
                  </a:schemeClr>
                </a:solidFill>
                <a:effectLst/>
              </a:rPr>
              <a:t>Проанализировать добавки, используемые в пищевой промышленности и в частности при производстве газированных напитков, чипсов, сухариков. </a:t>
            </a:r>
          </a:p>
          <a:p>
            <a:r>
              <a:rPr lang="ru-RU" altLang="en-US" sz="2400" dirty="0">
                <a:solidFill>
                  <a:schemeClr val="bg1">
                    <a:lumMod val="95000"/>
                  </a:schemeClr>
                </a:solidFill>
                <a:effectLst/>
              </a:rPr>
              <a:t>Выявить влияние пищевых добавок на организм человека.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624705" y="2680970"/>
            <a:ext cx="7313295" cy="4276725"/>
          </a:xfrm>
          <a:prstGeom prst="rect">
            <a:avLst/>
          </a:prstGeom>
          <a:solidFill>
            <a:srgbClr val="BF1B26">
              <a:alpha val="39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Задачи</a:t>
            </a:r>
            <a:r>
              <a:rPr sz="32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:</a:t>
            </a:r>
          </a:p>
          <a:p>
            <a:pPr indent="0"/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● изучить теоретический материал о классификации и характеристик пищевых добавок;</a:t>
            </a:r>
          </a:p>
          <a:p>
            <a:pPr indent="0"/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● проанализировать химический состав распространенных продуктов – чипсов, сухариков, газированных напитков;</a:t>
            </a:r>
          </a:p>
          <a:p>
            <a:pPr indent="0"/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● выявить знания обучающихся школы о пищевых добавках;</a:t>
            </a:r>
          </a:p>
          <a:p>
            <a:pPr indent="0"/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● выработать рекомендации по употреблению продуктов питания, содержащих определенные пищевые добавки</a:t>
            </a:r>
            <a:r>
              <a:rPr sz="20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.</a:t>
            </a:r>
            <a:endParaRPr lang="ru-RU" altLang="en-US" sz="2000" b="0">
              <a:solidFill>
                <a:schemeClr val="bg1">
                  <a:lumMod val="95000"/>
                </a:schemeClr>
              </a:solidFill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C29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3790950" y="7747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600" b="1">
                <a:solidFill>
                  <a:schemeClr val="bg1"/>
                </a:solidFill>
                <a:latin typeface="Segoe Script" panose="020B0504020000000003" charset="0"/>
                <a:cs typeface="Times New Roman" panose="02020603050405020304" charset="0"/>
              </a:rPr>
              <a:t> Основная часть</a:t>
            </a:r>
            <a:endParaRPr lang="ru-RU" altLang="en-US" sz="3600" b="1">
              <a:solidFill>
                <a:schemeClr val="bg1"/>
              </a:solidFill>
              <a:latin typeface="Segoe Script" panose="020B0504020000000003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270" y="1214120"/>
            <a:ext cx="7757795" cy="2245360"/>
          </a:xfrm>
          <a:prstGeom prst="rect">
            <a:avLst/>
          </a:prstGeom>
          <a:solidFill>
            <a:srgbClr val="94182C">
              <a:alpha val="77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Возросла численность мирового населения. Все это потребовало новых </a:t>
            </a:r>
            <a:r>
              <a:rPr sz="2800" smtClean="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способов,обработки </a:t>
            </a:r>
            <a:r>
              <a:rPr sz="280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и распределения продуктов питания, благодаря чему пищевые добавки стали применяться все шире.</a:t>
            </a:r>
            <a:endParaRPr lang="ru-RU" altLang="en-US" sz="2800" dirty="0">
              <a:solidFill>
                <a:srgbClr val="601C29"/>
              </a:solidFill>
              <a:latin typeface="+mj-lt"/>
              <a:cs typeface="Times New Roman" panose="02020603050405020304" charset="0"/>
            </a:endParaRPr>
          </a:p>
        </p:txBody>
      </p:sp>
      <p:pic>
        <p:nvPicPr>
          <p:cNvPr id="3" name="Изображение 2" descr="ispolzovaniye-tartrazi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605" y="853440"/>
            <a:ext cx="4254500" cy="289941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694680" y="4004945"/>
            <a:ext cx="5681345" cy="2676525"/>
          </a:xfrm>
          <a:prstGeom prst="rect">
            <a:avLst/>
          </a:prstGeom>
          <a:solidFill>
            <a:srgbClr val="94182C">
              <a:alpha val="89000"/>
            </a:srgbClr>
          </a:solidFill>
        </p:spPr>
        <p:txBody>
          <a:bodyPr wrap="square" rtlCol="0" anchor="t">
            <a:spAutoFit/>
          </a:bodyPr>
          <a:lstStyle/>
          <a:p>
            <a:pPr indent="0"/>
            <a:r>
              <a:rPr sz="28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Потребность в них особенно возросла в последнее время в связи с увеличением спроса на более питательные и более удобные для использования пищевые продукты.</a:t>
            </a:r>
          </a:p>
          <a:p>
            <a:endParaRPr lang="ru-RU" altLang="en-US" sz="2800">
              <a:solidFill>
                <a:schemeClr val="bg1"/>
              </a:solidFill>
              <a:latin typeface="+mj-lt"/>
              <a:cs typeface="Times New Roman" panose="02020603050405020304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13360" y="3551238"/>
            <a:ext cx="5080000" cy="2922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Пищевые добавки</a:t>
            </a:r>
            <a:r>
              <a:rPr sz="2000" b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sz="2000" b="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это природные и синтетические химические соединения, которые не представляют собой источник энергии, как пища, не используются в чистом виде, а только добавляются в продукты для облегчения технологического процесса, продления срока хранения или придания определенной консистенции конечному продукту.</a:t>
            </a:r>
            <a:endParaRPr lang="ru-RU" altLang="en-US" sz="2000" b="0">
              <a:solidFill>
                <a:schemeClr val="bg1"/>
              </a:solidFill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B26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 rot="21420000">
            <a:off x="-67310" y="187325"/>
            <a:ext cx="12947015" cy="819150"/>
          </a:xfrm>
          <a:prstGeom prst="wave">
            <a:avLst/>
          </a:prstGeom>
          <a:solidFill>
            <a:srgbClr val="851B28">
              <a:alpha val="73000"/>
            </a:srgbClr>
          </a:solidFill>
          <a:ln>
            <a:solidFill>
              <a:srgbClr val="5C1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15620" y="354330"/>
            <a:ext cx="5080000" cy="3230245"/>
          </a:xfrm>
          <a:prstGeom prst="rect">
            <a:avLst/>
          </a:prstGeom>
          <a:solidFill>
            <a:srgbClr val="E6A6AA">
              <a:alpha val="71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solidFill>
                  <a:srgbClr val="5C1B09"/>
                </a:solidFill>
                <a:latin typeface="+mj-lt"/>
                <a:cs typeface="Times New Roman" panose="02020603050405020304" charset="0"/>
              </a:rPr>
              <a:t>Но </a:t>
            </a:r>
            <a:r>
              <a:rPr sz="2000" b="1">
                <a:solidFill>
                  <a:srgbClr val="5C1B09"/>
                </a:solidFill>
                <a:latin typeface="+mj-lt"/>
                <a:cs typeface="Times New Roman" panose="02020603050405020304" charset="0"/>
              </a:rPr>
              <a:t>нельзя забывать о том, что, некоторые виды добавок как естественных, так и искусственных противопоказаны людям страдающиим теми или иными заболеваниями, многие из которых могут вызывать аллергическую реакцию разной степени тяжести.</a:t>
            </a:r>
          </a:p>
          <a:p>
            <a:pPr indent="0"/>
            <a:r>
              <a:rPr sz="2000" b="1" i="1">
                <a:solidFill>
                  <a:srgbClr val="5C1B09"/>
                </a:solidFill>
                <a:latin typeface="+mj-lt"/>
                <a:cs typeface="Times New Roman" panose="02020603050405020304" charset="0"/>
              </a:rPr>
              <a:t>Почему число заболеваний связанных с потреблением современных продуктов питания неуклонно растёт?</a:t>
            </a:r>
            <a:r>
              <a:rPr sz="2000" b="1" i="1">
                <a:solidFill>
                  <a:srgbClr val="851B28"/>
                </a:solidFill>
                <a:latin typeface="+mj-lt"/>
                <a:cs typeface="Times New Roman" panose="02020603050405020304" charset="0"/>
              </a:rPr>
              <a:t> </a:t>
            </a:r>
            <a:endParaRPr lang="ru-RU" altLang="en-US" sz="2000" b="1" i="1">
              <a:solidFill>
                <a:srgbClr val="851B28"/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14670" y="4423144"/>
            <a:ext cx="11494755" cy="1631216"/>
          </a:xfrm>
          <a:prstGeom prst="rect">
            <a:avLst/>
          </a:prstGeom>
          <a:solidFill>
            <a:srgbClr val="601C29">
              <a:alpha val="80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000" b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Это связано </a:t>
            </a:r>
            <a:r>
              <a:rPr sz="2000" b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с</a:t>
            </a:r>
            <a:r>
              <a:rPr lang="ru-RU" sz="2000" b="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sz="2000" b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заменой </a:t>
            </a:r>
            <a:r>
              <a:rPr sz="2000" b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традиционного питания народов на систему быстрого питания и приготовления пищи, где используются достижения современной химии и биотехнологии. </a:t>
            </a:r>
          </a:p>
          <a:p>
            <a:pPr marL="342900" indent="-342900"/>
            <a:r>
              <a:rPr sz="2000" b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повышением </a:t>
            </a:r>
            <a:r>
              <a:rPr sz="2000" b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проницаемости слизистой кишечника, спровоцированной </a:t>
            </a:r>
            <a:r>
              <a:rPr sz="2000" b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воспалительными</a:t>
            </a:r>
            <a:r>
              <a:rPr lang="ru-RU" sz="2000" b="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 </a:t>
            </a:r>
            <a:r>
              <a:rPr sz="2000" b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заболеванияхми </a:t>
            </a:r>
            <a:r>
              <a:rPr sz="2000" b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charset="0"/>
              </a:rPr>
              <a:t>желудочно-кишечного тракта от нетрадиционной пищей и теми химическими добавками, которые присутствуют в ней. </a:t>
            </a:r>
            <a:endParaRPr lang="ru-RU" altLang="en-US" sz="2000" b="0" dirty="0">
              <a:solidFill>
                <a:schemeClr val="bg1">
                  <a:lumMod val="95000"/>
                </a:schemeClr>
              </a:solidFill>
              <a:latin typeface="+mj-lt"/>
              <a:cs typeface="Times New Roman" panose="02020603050405020304" charset="0"/>
            </a:endParaRPr>
          </a:p>
        </p:txBody>
      </p:sp>
      <p:pic>
        <p:nvPicPr>
          <p:cNvPr id="7" name="Изображение 6" descr="844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15" y="256540"/>
            <a:ext cx="4408805" cy="342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F1B26"/>
          </a:fgClr>
          <a:bgClr>
            <a:srgbClr val="79102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-104140" y="587375"/>
            <a:ext cx="11932920" cy="736600"/>
          </a:xfrm>
          <a:prstGeom prst="homePlate">
            <a:avLst/>
          </a:prstGeom>
          <a:solidFill>
            <a:srgbClr val="941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59080" y="335915"/>
            <a:ext cx="724598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1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</a:rPr>
              <a:t>Надо понять, что без пищевых добавок сегодня уже не обойтись.</a:t>
            </a:r>
          </a:p>
          <a:p>
            <a:pPr indent="0"/>
            <a:endParaRPr sz="2400" b="1">
              <a:solidFill>
                <a:schemeClr val="bg1"/>
              </a:solidFill>
              <a:latin typeface="Segoe Print" panose="02000600000000000000" charset="0"/>
              <a:cs typeface="Times New Roman" panose="02020603050405020304" charset="0"/>
            </a:endParaRPr>
          </a:p>
          <a:p>
            <a:pPr indent="0"/>
            <a:endParaRPr sz="2400" b="0">
              <a:solidFill>
                <a:schemeClr val="bg1"/>
              </a:solidFill>
              <a:latin typeface="+mj-lt"/>
              <a:cs typeface="Times New Roman" panose="02020603050405020304" charset="0"/>
            </a:endParaRPr>
          </a:p>
          <a:p>
            <a:pPr indent="0"/>
            <a:endParaRPr sz="2400" b="0">
              <a:solidFill>
                <a:schemeClr val="bg1"/>
              </a:solidFill>
              <a:latin typeface="+mj-lt"/>
              <a:cs typeface="Times New Roman" panose="02020603050405020304" charset="0"/>
            </a:endParaRPr>
          </a:p>
          <a:p>
            <a:endParaRPr lang="ru-RU" altLang="en-US" sz="2400" b="0">
              <a:solidFill>
                <a:schemeClr val="bg1"/>
              </a:solidFill>
              <a:latin typeface="+mj-lt"/>
              <a:cs typeface="Times New Roman" panose="02020603050405020304" charset="0"/>
            </a:endParaRPr>
          </a:p>
        </p:txBody>
      </p:sp>
      <p:pic>
        <p:nvPicPr>
          <p:cNvPr id="2" name="Изображение 1" descr="844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20" y="2853690"/>
            <a:ext cx="5384800" cy="346646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59080" y="1963420"/>
            <a:ext cx="615251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Но для того чтобы остановить распространение этих заболеваний связанных с приёмом пищи, в настоящее время необходимо широкое информирование населения с целью обучения граждан и их близких избегать употребления продуктов, содержащих потенциально опасные продукты и пищевые добавки</a:t>
            </a:r>
          </a:p>
          <a:p>
            <a:endParaRPr lang="ru-RU" altLang="en-US" sz="2400">
              <a:solidFill>
                <a:schemeClr val="bg1"/>
              </a:solidFill>
              <a:latin typeface="+mj-lt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A2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177165" y="4799330"/>
            <a:ext cx="11837670" cy="1814830"/>
          </a:xfrm>
          <a:prstGeom prst="rect">
            <a:avLst/>
          </a:prstGeom>
          <a:solidFill>
            <a:srgbClr val="E6A6AA">
              <a:alpha val="30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Для того чтобы восполнить существующий пробел в информированности населения мы решили выяснить какие пищевые добавки содержат сладкие газированные напитки, чипсы, сухарики и какое влияние они оказывают на здоровье человека.</a:t>
            </a:r>
            <a:endParaRPr lang="ru-RU" altLang="en-US" sz="2800" b="0">
              <a:solidFill>
                <a:schemeClr val="bg1"/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655" y="207010"/>
            <a:ext cx="4146550" cy="381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0">
                <a:solidFill>
                  <a:schemeClr val="bg1"/>
                </a:solidFill>
                <a:latin typeface="+mj-lt"/>
                <a:cs typeface="Times New Roman" panose="02020603050405020304" charset="0"/>
              </a:rPr>
              <a:t>Классификация в соответствии с назначением согласно предложенной системе цифровой кодификации пищевых добавок  выглядит следующим образом:</a:t>
            </a:r>
          </a:p>
          <a:p>
            <a:pPr indent="0"/>
            <a:endParaRPr lang="ru-RU" altLang="en-US" b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173980" y="91440"/>
            <a:ext cx="6319520" cy="4707890"/>
          </a:xfrm>
          <a:prstGeom prst="rect">
            <a:avLst/>
          </a:prstGeom>
          <a:solidFill>
            <a:srgbClr val="B93B3C">
              <a:alpha val="86000"/>
            </a:srgbClr>
          </a:solidFill>
        </p:spPr>
        <p:txBody>
          <a:bodyPr wrap="square" rtlCol="0" anchor="t">
            <a:spAutoFit/>
          </a:bodyPr>
          <a:lstStyle/>
          <a:p>
            <a:r>
              <a:rPr sz="200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  <a:sym typeface="+mn-ea"/>
              </a:rPr>
              <a:t>Е100–Е182 </a:t>
            </a:r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– красители (усилители или восстановители цвета);</a:t>
            </a:r>
          </a:p>
          <a:p>
            <a:r>
              <a:rPr sz="200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  <a:sym typeface="+mn-ea"/>
              </a:rPr>
              <a:t>Е200–Е299</a:t>
            </a:r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 – консерванты (повышают срок хранения, стерилизуют и защищают от бактерий);</a:t>
            </a:r>
          </a:p>
          <a:p>
            <a:r>
              <a:rPr sz="200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  <a:sym typeface="+mn-ea"/>
              </a:rPr>
              <a:t>Е300–Е399 </a:t>
            </a:r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– антиокислители (сдерживают процессы окисления);</a:t>
            </a:r>
          </a:p>
          <a:p>
            <a:r>
              <a:rPr sz="200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  <a:sym typeface="+mn-ea"/>
              </a:rPr>
              <a:t>Е400–Е499</a:t>
            </a:r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 – стабилизаторы (сохраняют консистенцию продукта);</a:t>
            </a:r>
          </a:p>
          <a:p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Е500–Е599 – эмульгаторы;</a:t>
            </a:r>
          </a:p>
          <a:p>
            <a:r>
              <a:rPr sz="2000">
                <a:solidFill>
                  <a:schemeClr val="bg1"/>
                </a:solidFill>
                <a:latin typeface="Segoe Print" panose="02000600000000000000" charset="0"/>
                <a:cs typeface="Times New Roman" panose="02020603050405020304" charset="0"/>
                <a:sym typeface="+mn-ea"/>
              </a:rPr>
              <a:t>Е600–Е699 –</a:t>
            </a:r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 усилители вкуса и аромата;</a:t>
            </a:r>
          </a:p>
          <a:p>
            <a:r>
              <a:rPr sz="2000">
                <a:solidFill>
                  <a:schemeClr val="bg1"/>
                </a:solidFill>
                <a:latin typeface="Segoe Print" panose="02000600000000000000" charset="0"/>
                <a:ea typeface="GulimChe" panose="020B0609000101010101" charset="-127"/>
                <a:cs typeface="Times New Roman" panose="02020603050405020304" charset="0"/>
                <a:sym typeface="+mn-ea"/>
              </a:rPr>
              <a:t>Е900–Е999</a:t>
            </a:r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 – антифламинги (противопенные вещества);</a:t>
            </a:r>
          </a:p>
          <a:p>
            <a:r>
              <a:rPr sz="2000">
                <a:solidFill>
                  <a:schemeClr val="bg1"/>
                </a:solidFill>
                <a:latin typeface="+mj-lt"/>
                <a:cs typeface="Times New Roman" panose="02020603050405020304" charset="0"/>
                <a:sym typeface="+mn-ea"/>
              </a:rPr>
              <a:t>Е1000 и выше – глазирующие вещества, подсластители соков и кондитерских изделий.</a:t>
            </a:r>
            <a:endParaRPr lang="ru-RU" altLang="en-US" sz="2000" b="0">
              <a:solidFill>
                <a:schemeClr val="bg1"/>
              </a:solidFill>
              <a:latin typeface="+mj-lt"/>
              <a:cs typeface="Times New Roman" panose="02020603050405020304" charset="0"/>
              <a:sym typeface="+mn-ea"/>
            </a:endParaRPr>
          </a:p>
          <a:p>
            <a:endParaRPr lang="ru-RU" altLang="en-US" sz="2000">
              <a:solidFill>
                <a:schemeClr val="bg1"/>
              </a:solidFill>
              <a:latin typeface="+mj-lt"/>
              <a:cs typeface="Times New Roman" panose="02020603050405020304" charset="0"/>
              <a:sym typeface="+mn-ea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43080" y="1790472"/>
            <a:ext cx="1096010" cy="0"/>
          </a:xfrm>
          <a:prstGeom prst="straightConnector1">
            <a:avLst/>
          </a:prstGeom>
          <a:ln w="120650">
            <a:solidFill>
              <a:srgbClr val="FE423D">
                <a:alpha val="8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0E14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05" y="93980"/>
            <a:ext cx="6433820" cy="2216150"/>
          </a:xfrm>
          <a:solidFill>
            <a:schemeClr val="tx1">
              <a:alpha val="23000"/>
            </a:schemeClr>
          </a:solidFill>
        </p:spPr>
        <p:txBody>
          <a:bodyPr>
            <a:noAutofit/>
          </a:bodyPr>
          <a:lstStyle/>
          <a:p>
            <a:r>
              <a:rPr lang="ru-RU" altLang="en-US" sz="2400">
                <a:solidFill>
                  <a:schemeClr val="bg1">
                    <a:lumMod val="95000"/>
                  </a:schemeClr>
                </a:solidFill>
              </a:rPr>
              <a:t>Большинство производителей, добавляя в производимые ими продукты пищевые добавки, не указывают их вообще или указывают название веществ, из которых они состоят, которые не понятны для большинства людей.</a:t>
            </a:r>
          </a:p>
        </p:txBody>
      </p:sp>
      <p:pic>
        <p:nvPicPr>
          <p:cNvPr id="5" name="Замещающее содержимое 4" descr="Рисунок1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5790" y="220980"/>
            <a:ext cx="4730750" cy="406654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308725" y="93980"/>
            <a:ext cx="5614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ru-RU" altLang="en-US" sz="2000" b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435725" y="220980"/>
            <a:ext cx="56146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ru-RU" altLang="en-US" sz="2000" b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336540" y="2091055"/>
            <a:ext cx="63912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0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Е 21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1– бензоат натрия, , консервант пищевых продуктов в производстве повидла, мармелада, меланжа, кильки, кетовой икры, плодово-ягодных соков, полуфабрикатов. </a:t>
            </a:r>
            <a:endParaRPr lang="ru-RU" altLang="en-US" sz="2400" b="0">
              <a:solidFill>
                <a:schemeClr val="bg1">
                  <a:lumMod val="95000"/>
                </a:schemeClr>
              </a:solidFill>
              <a:cs typeface="Times New Roman" panose="020206030504050203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37820" y="4287520"/>
            <a:ext cx="11115040" cy="2306955"/>
          </a:xfrm>
          <a:prstGeom prst="rect">
            <a:avLst/>
          </a:prstGeom>
          <a:solidFill>
            <a:srgbClr val="621B0C">
              <a:alpha val="36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Бензойную кислоту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 (</a:t>
            </a:r>
            <a:r>
              <a:rPr sz="2400" b="1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Е 210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)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, бензоат натр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ea typeface="Arial Unicode MS" panose="020B0604020202020204" charset="-122"/>
                <a:cs typeface="Times New Roman" panose="02020603050405020304" charset="0"/>
              </a:rPr>
              <a:t>ия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 </a:t>
            </a:r>
            <a:r>
              <a:rPr sz="2400" b="1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(Е 211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)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 и бензоат калия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 </a:t>
            </a:r>
            <a:r>
              <a:rPr sz="2400" b="1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(Е 212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) вводят в некоторые пищевые продукты в качестве бактерицидного и противогрибкового средств (джемы, фруктовые соки, маринады и йогурты). Пищевые добавки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 </a:t>
            </a:r>
            <a:r>
              <a:rPr sz="2400" b="1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  <a:cs typeface="Times New Roman" panose="02020603050405020304" charset="0"/>
              </a:rPr>
              <a:t>Е210 и Е211</a:t>
            </a:r>
            <a:r>
              <a:rPr sz="2400" b="0">
                <a:solidFill>
                  <a:schemeClr val="bg1">
                    <a:lumMod val="95000"/>
                  </a:schemeClr>
                </a:solidFill>
                <a:cs typeface="Times New Roman" panose="02020603050405020304" charset="0"/>
              </a:rPr>
              <a:t> могут привести к злокачественным опухолям. Дело в том, что при соединении с витамином С образуется бензол, который повреждает клетки нашего организма и может вызвать онкологию.</a:t>
            </a:r>
            <a:endParaRPr lang="ru-RU" altLang="en-US" sz="2400" b="0">
              <a:solidFill>
                <a:schemeClr val="bg1">
                  <a:lumMod val="95000"/>
                </a:schemeClr>
              </a:solidFill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101E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" y="1210310"/>
            <a:ext cx="5034280" cy="4437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5" y="15240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en-US" b="1">
                <a:solidFill>
                  <a:schemeClr val="bg1">
                    <a:lumMod val="95000"/>
                  </a:schemeClr>
                </a:solidFill>
                <a:latin typeface="Segoe Script" panose="020B0504020000000003" charset="0"/>
              </a:rPr>
              <a:t>Жевательные резинки содержат огромное количество канцерогенов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587365" y="1210310"/>
            <a:ext cx="608266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000" b="1">
                <a:solidFill>
                  <a:schemeClr val="bg2"/>
                </a:solidFill>
                <a:latin typeface="+mn-ea"/>
                <a:cs typeface="Times New Roman" panose="02020603050405020304" charset="0"/>
              </a:rPr>
              <a:t>Е955.</a:t>
            </a:r>
            <a:r>
              <a:rPr sz="2000" b="0">
                <a:solidFill>
                  <a:schemeClr val="bg2"/>
                </a:solidFill>
                <a:latin typeface="+mn-ea"/>
                <a:cs typeface="Times New Roman" panose="02020603050405020304" charset="0"/>
              </a:rPr>
              <a:t> Сукралоза – подсластитель. Также выполняет технологическую функцию усилителя вкуса  и аромата</a:t>
            </a:r>
            <a:r>
              <a:rPr lang="ru-RU" sz="2000" b="0">
                <a:solidFill>
                  <a:schemeClr val="bg2"/>
                </a:solidFill>
                <a:latin typeface="+mn-ea"/>
                <a:cs typeface="Times New Roman" panose="02020603050405020304" charset="0"/>
              </a:rPr>
              <a:t>,</a:t>
            </a:r>
            <a:r>
              <a:rPr sz="2000" b="0">
                <a:solidFill>
                  <a:schemeClr val="bg2"/>
                </a:solidFill>
                <a:latin typeface="+mn-ea"/>
                <a:cs typeface="Times New Roman" panose="02020603050405020304" charset="0"/>
              </a:rPr>
              <a:t>оказывает вредное влияние на организм человека вследствие своей синтетической природы  Есть информация, что  </a:t>
            </a:r>
            <a:r>
              <a:rPr sz="2000" b="1">
                <a:solidFill>
                  <a:schemeClr val="bg2"/>
                </a:solidFill>
                <a:latin typeface="+mn-ea"/>
                <a:cs typeface="Times New Roman" panose="02020603050405020304" charset="0"/>
              </a:rPr>
              <a:t>(Е955</a:t>
            </a:r>
            <a:r>
              <a:rPr sz="2000" b="0">
                <a:solidFill>
                  <a:schemeClr val="bg2"/>
                </a:solidFill>
                <a:latin typeface="+mn-ea"/>
                <a:cs typeface="Times New Roman" panose="02020603050405020304" charset="0"/>
              </a:rPr>
              <a:t>) может быть причиной снижения иммунитета, развития онкологических заболеваний, неврологических и гормональных проблем, заболеваний желудочно-кишечного тракта, аллергических реакций, увеличения веса</a:t>
            </a:r>
            <a:r>
              <a:rPr b="0">
                <a:solidFill>
                  <a:schemeClr val="bg2"/>
                </a:solidFill>
                <a:latin typeface="+mn-ea"/>
                <a:cs typeface="Times New Roman" panose="02020603050405020304" charset="0"/>
              </a:rPr>
              <a:t>.</a:t>
            </a:r>
            <a:endParaRPr lang="ru-RU" altLang="en-US" b="0">
              <a:solidFill>
                <a:schemeClr val="bg2"/>
              </a:solidFill>
              <a:latin typeface="+mn-ea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853815" y="4556760"/>
            <a:ext cx="7816215" cy="1938020"/>
          </a:xfrm>
          <a:prstGeom prst="rect">
            <a:avLst/>
          </a:prstGeom>
          <a:solidFill>
            <a:srgbClr val="621B0C">
              <a:alpha val="77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000" b="1">
                <a:solidFill>
                  <a:schemeClr val="bg2"/>
                </a:solidFill>
                <a:latin typeface="+mj-ea"/>
                <a:cs typeface="Times New Roman" panose="02020603050405020304" charset="0"/>
              </a:rPr>
              <a:t>Е553.</a:t>
            </a:r>
            <a:r>
              <a:rPr sz="2000" b="0">
                <a:solidFill>
                  <a:schemeClr val="bg2"/>
                </a:solidFill>
                <a:latin typeface="+mj-ea"/>
                <a:cs typeface="Times New Roman" panose="02020603050405020304" charset="0"/>
              </a:rPr>
              <a:t>Тальк в виде пищевой добавки относится к подгруппе силикатов магния и маркируется шифровым номером Е 553. Это вещество применяется в пищевых производствах как антикомкователь</a:t>
            </a:r>
            <a:r>
              <a:rPr lang="ru-RU" sz="2000" b="0">
                <a:solidFill>
                  <a:schemeClr val="bg2"/>
                </a:solidFill>
                <a:latin typeface="+mj-ea"/>
                <a:cs typeface="Times New Roman" panose="02020603050405020304" charset="0"/>
              </a:rPr>
              <a:t>. </a:t>
            </a:r>
            <a:r>
              <a:rPr sz="2000" b="0">
                <a:solidFill>
                  <a:schemeClr val="bg2"/>
                </a:solidFill>
                <a:latin typeface="+mj-ea"/>
                <a:cs typeface="Times New Roman" panose="02020603050405020304" charset="0"/>
              </a:rPr>
              <a:t>Существует мнение, что употребление данного вещества может вызвать развитие злокачественной опухоли желудк</a:t>
            </a:r>
            <a:endParaRPr lang="ru-RU" altLang="en-US" sz="2000" b="0">
              <a:solidFill>
                <a:schemeClr val="bg2"/>
              </a:solidFill>
              <a:latin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1604</Words>
  <Application>Microsoft Office PowerPoint</Application>
  <PresentationFormat>Произвольный</PresentationFormat>
  <Paragraphs>94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Документ</vt:lpstr>
      <vt:lpstr>Пищевые добавки химического происхождения</vt:lpstr>
      <vt:lpstr>Введение</vt:lpstr>
      <vt:lpstr>Слайд 3</vt:lpstr>
      <vt:lpstr>Слайд 4</vt:lpstr>
      <vt:lpstr>Слайд 5</vt:lpstr>
      <vt:lpstr>Слайд 6</vt:lpstr>
      <vt:lpstr>Слайд 7</vt:lpstr>
      <vt:lpstr>Большинство производителей, добавляя в производимые ими продукты пищевые добавки, не указывают их вообще или указывают название веществ, из которых они состоят, которые не понятны для большинства людей.</vt:lpstr>
      <vt:lpstr>Жевательные резинки содержат огромное количество канцерогенов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добавки химического происхождения</dc:title>
  <dc:creator>1</dc:creator>
  <cp:lastModifiedBy>ната</cp:lastModifiedBy>
  <cp:revision>12</cp:revision>
  <dcterms:created xsi:type="dcterms:W3CDTF">2018-05-16T02:05:00Z</dcterms:created>
  <dcterms:modified xsi:type="dcterms:W3CDTF">2018-05-18T08:07:02Z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1049-10.2.0.6020</vt:lpwstr>
  </property>
</Properties>
</file>